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58"/>
  </p:notesMasterIdLst>
  <p:sldIdLst>
    <p:sldId id="293" r:id="rId3"/>
    <p:sldId id="335" r:id="rId4"/>
    <p:sldId id="337" r:id="rId5"/>
    <p:sldId id="336"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50" r:id="rId48"/>
    <p:sldId id="351" r:id="rId49"/>
    <p:sldId id="352" r:id="rId50"/>
    <p:sldId id="353" r:id="rId51"/>
    <p:sldId id="354" r:id="rId52"/>
    <p:sldId id="355" r:id="rId53"/>
    <p:sldId id="356" r:id="rId54"/>
    <p:sldId id="357" r:id="rId55"/>
    <p:sldId id="358" r:id="rId56"/>
    <p:sldId id="359" r:id="rId5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1" autoAdjust="0"/>
    <p:restoredTop sz="94660"/>
  </p:normalViewPr>
  <p:slideViewPr>
    <p:cSldViewPr>
      <p:cViewPr varScale="1">
        <p:scale>
          <a:sx n="88" d="100"/>
          <a:sy n="88" d="100"/>
        </p:scale>
        <p:origin x="-106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6173A254-4E91-4314-BD48-4A65308C5B67}" type="datetimeFigureOut">
              <a:rPr lang="en-US"/>
              <a:pPr>
                <a:defRPr/>
              </a:pPr>
              <a:t>11/21/2011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9C9DBDF7-A81A-4410-8B98-D9B7B791ACC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B8CF88-9AF8-44D3-90CB-3931EF6F7076}" type="slidenum">
              <a:rPr lang="en-US"/>
              <a:pPr/>
              <a:t>5</a:t>
            </a:fld>
            <a:endParaRPr lang="en-US"/>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42837C-AC3C-4996-B9B7-C5EBB68AB1E4}" type="slidenum">
              <a:rPr lang="en-US"/>
              <a:pPr/>
              <a:t>14</a:t>
            </a:fld>
            <a:endParaRPr lang="en-US"/>
          </a:p>
        </p:txBody>
      </p:sp>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64773C-8617-4516-98A9-4ED534DA65A5}" type="slidenum">
              <a:rPr lang="en-US"/>
              <a:pPr/>
              <a:t>15</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D22EEC-AE25-47FF-A6EE-F81DB757793E}" type="slidenum">
              <a:rPr lang="en-US"/>
              <a:pPr/>
              <a:t>16</a:t>
            </a:fld>
            <a:endParaRPr lang="en-US"/>
          </a:p>
        </p:txBody>
      </p:sp>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DBC8FC-FA6A-4428-AD17-2FB307DB37B5}" type="slidenum">
              <a:rPr lang="en-US"/>
              <a:pPr/>
              <a:t>17</a:t>
            </a:fld>
            <a:endParaRPr 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9AC63C-7C6B-4F70-91C8-3A767DF559D1}" type="slidenum">
              <a:rPr lang="en-US"/>
              <a:pPr/>
              <a:t>18</a:t>
            </a:fld>
            <a:endParaRPr lang="en-US"/>
          </a:p>
        </p:txBody>
      </p:sp>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93DAC4-BB60-4558-92B6-8270ADFF9302}" type="slidenum">
              <a:rPr lang="en-US"/>
              <a:pPr/>
              <a:t>19</a:t>
            </a:fld>
            <a:endParaRPr lang="en-U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3AE227-B716-4DAE-9F82-2D72AAEEA0C7}" type="slidenum">
              <a:rPr lang="en-US"/>
              <a:pPr/>
              <a:t>20</a:t>
            </a:fld>
            <a:endParaRPr lang="en-US"/>
          </a:p>
        </p:txBody>
      </p:sp>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AFAAF0-CA68-4054-8023-B3B399271650}" type="slidenum">
              <a:rPr lang="en-US"/>
              <a:pPr/>
              <a:t>21</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F8D2ED-C0E8-42A9-90A7-F62BDA06FA71}" type="slidenum">
              <a:rPr lang="en-US"/>
              <a:pPr/>
              <a:t>22</a:t>
            </a:fld>
            <a:endParaRPr lang="en-US"/>
          </a:p>
        </p:txBody>
      </p:sp>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CDB6B1-5509-41FE-A242-D78A7443BF88}" type="slidenum">
              <a:rPr lang="en-US"/>
              <a:pPr/>
              <a:t>23</a:t>
            </a:fld>
            <a:endParaRPr lang="en-U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604E21-B18B-406F-88FB-5A268CF59088}" type="slidenum">
              <a:rPr lang="en-US"/>
              <a:pPr/>
              <a:t>6</a:t>
            </a:fld>
            <a:endParaRPr lang="en-U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4768D4-E42D-4BCD-81A6-2AA0D5506089}" type="slidenum">
              <a:rPr lang="en-US"/>
              <a:pPr/>
              <a:t>24</a:t>
            </a:fld>
            <a:endParaRPr lang="en-US"/>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7E60C-2761-4D1A-AEB2-6F1FCDC3959B}" type="slidenum">
              <a:rPr lang="en-US"/>
              <a:pPr/>
              <a:t>25</a:t>
            </a:fld>
            <a:endParaRPr lang="en-US"/>
          </a:p>
        </p:txBody>
      </p:sp>
      <p:sp>
        <p:nvSpPr>
          <p:cNvPr id="25602" name="Rectangle 2"/>
          <p:cNvSpPr>
            <a:spLocks noGrp="1" noRot="1" noChangeAspect="1" noChangeArrowheads="1" noTextEdit="1"/>
          </p:cNvSpPr>
          <p:nvPr>
            <p:ph type="sldImg"/>
          </p:nvPr>
        </p:nvSpPr>
        <p:spPr>
          <a:xfrm>
            <a:off x="1144588" y="687388"/>
            <a:ext cx="4568825" cy="3425825"/>
          </a:xfrm>
          <a:ln/>
        </p:spPr>
      </p:sp>
      <p:sp>
        <p:nvSpPr>
          <p:cNvPr id="25603" name="Rectangle 3"/>
          <p:cNvSpPr>
            <a:spLocks noGrp="1" noChangeArrowheads="1"/>
          </p:cNvSpPr>
          <p:nvPr>
            <p:ph type="body" idx="1"/>
          </p:nvPr>
        </p:nvSpPr>
        <p:spPr>
          <a:xfrm>
            <a:off x="685800" y="4344025"/>
            <a:ext cx="5486400" cy="4112926"/>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1190C4-326E-4362-86AA-F9C741A80758}" type="slidenum">
              <a:rPr lang="en-US"/>
              <a:pPr/>
              <a:t>26</a:t>
            </a:fld>
            <a:endParaRPr lang="en-US"/>
          </a:p>
        </p:txBody>
      </p:sp>
      <p:sp>
        <p:nvSpPr>
          <p:cNvPr id="88066" name="Rectangle 2"/>
          <p:cNvSpPr>
            <a:spLocks noGrp="1" noRot="1" noChangeAspect="1" noChangeArrowheads="1" noTextEdit="1"/>
          </p:cNvSpPr>
          <p:nvPr>
            <p:ph type="sldImg"/>
          </p:nvPr>
        </p:nvSpPr>
        <p:spPr>
          <a:xfrm>
            <a:off x="1143000" y="685800"/>
            <a:ext cx="4572000" cy="3429000"/>
          </a:xfrm>
          <a:ln/>
        </p:spPr>
      </p:sp>
      <p:sp>
        <p:nvSpPr>
          <p:cNvPr id="88067" name="Rectangle 3"/>
          <p:cNvSpPr>
            <a:spLocks noGrp="1" noChangeArrowheads="1"/>
          </p:cNvSpPr>
          <p:nvPr>
            <p:ph type="body" idx="1"/>
          </p:nvPr>
        </p:nvSpPr>
        <p:spPr/>
        <p:txBody>
          <a:bodyPr/>
          <a:lstStyle/>
          <a:p>
            <a:r>
              <a:rPr lang="en-US"/>
              <a:t>http://coolcosmos.ipac.caltech.edu/cosmic_classroom/multiwavelength_astronomy/multiwavelength_museum/m45.html</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5A9655-34DF-4F93-A9DE-21EE750243AB}" type="slidenum">
              <a:rPr lang="en-US"/>
              <a:pPr/>
              <a:t>27</a:t>
            </a:fld>
            <a:endParaRPr lang="en-US"/>
          </a:p>
        </p:txBody>
      </p:sp>
      <p:sp>
        <p:nvSpPr>
          <p:cNvPr id="90114" name="Rectangle 2"/>
          <p:cNvSpPr>
            <a:spLocks noGrp="1" noRot="1" noChangeAspect="1" noChangeArrowheads="1" noTextEdit="1"/>
          </p:cNvSpPr>
          <p:nvPr>
            <p:ph type="sldImg"/>
          </p:nvPr>
        </p:nvSpPr>
        <p:spPr>
          <a:xfrm>
            <a:off x="1143000" y="685800"/>
            <a:ext cx="4572000" cy="3429000"/>
          </a:xfrm>
          <a:ln/>
        </p:spPr>
      </p:sp>
      <p:sp>
        <p:nvSpPr>
          <p:cNvPr id="90115" name="Rectangle 3"/>
          <p:cNvSpPr>
            <a:spLocks noGrp="1" noChangeArrowheads="1"/>
          </p:cNvSpPr>
          <p:nvPr>
            <p:ph type="body" idx="1"/>
          </p:nvPr>
        </p:nvSpPr>
        <p:spPr/>
        <p:txBody>
          <a:bodyPr/>
          <a:lstStyle/>
          <a:p>
            <a:r>
              <a:rPr lang="en-US"/>
              <a:t>http://coolcosmos.ipac.caltech.edu/cosmic_classroom/multiwavelength_astronomy/multiwavelength_museum/m1.html</a:t>
            </a:r>
          </a:p>
          <a:p>
            <a:r>
              <a:rPr lang="en-US"/>
              <a:t>http://chandra.harvard.edu/resources/illustrations/composites/crabcomp.html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1F216D-7069-4979-B9B5-9F10F2BEB3BB}" type="slidenum">
              <a:rPr lang="en-US"/>
              <a:pPr/>
              <a:t>28</a:t>
            </a:fld>
            <a:endParaRPr lang="en-US"/>
          </a:p>
        </p:txBody>
      </p:sp>
      <p:sp>
        <p:nvSpPr>
          <p:cNvPr id="92162" name="Rectangle 2"/>
          <p:cNvSpPr>
            <a:spLocks noGrp="1" noRot="1" noChangeAspect="1" noChangeArrowheads="1" noTextEdit="1"/>
          </p:cNvSpPr>
          <p:nvPr>
            <p:ph type="sldImg"/>
          </p:nvPr>
        </p:nvSpPr>
        <p:spPr>
          <a:xfrm>
            <a:off x="1143000" y="685800"/>
            <a:ext cx="4572000" cy="3429000"/>
          </a:xfrm>
          <a:ln/>
        </p:spPr>
      </p:sp>
      <p:sp>
        <p:nvSpPr>
          <p:cNvPr id="92163" name="Rectangle 3"/>
          <p:cNvSpPr>
            <a:spLocks noGrp="1" noChangeArrowheads="1"/>
          </p:cNvSpPr>
          <p:nvPr>
            <p:ph type="body" idx="1"/>
          </p:nvPr>
        </p:nvSpPr>
        <p:spPr/>
        <p:txBody>
          <a:bodyPr/>
          <a:lstStyle/>
          <a:p>
            <a:r>
              <a:rPr lang="en-US"/>
              <a:t>http://coolcosmos.ipac.caltech.edu/cosmic_classroom/multiwavelength_astronomy/multiwavelength_museum/m51.html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9330F9-A2CD-4747-BA78-01AF7E972D8C}" type="slidenum">
              <a:rPr lang="en-US"/>
              <a:pPr/>
              <a:t>29</a:t>
            </a:fld>
            <a:endParaRPr 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9F594E-9C1D-4F4A-965F-D9FB88985EBC}" type="slidenum">
              <a:rPr lang="en-US"/>
              <a:pPr/>
              <a:t>41</a:t>
            </a:fld>
            <a:endParaRPr lang="en-US"/>
          </a:p>
        </p:txBody>
      </p:sp>
      <p:sp>
        <p:nvSpPr>
          <p:cNvPr id="2875394" name="Rectangle 1026"/>
          <p:cNvSpPr>
            <a:spLocks noGrp="1" noRot="1" noChangeAspect="1" noChangeArrowheads="1" noTextEdit="1"/>
          </p:cNvSpPr>
          <p:nvPr>
            <p:ph type="sldImg"/>
          </p:nvPr>
        </p:nvSpPr>
        <p:spPr>
          <a:ln/>
        </p:spPr>
      </p:sp>
      <p:sp>
        <p:nvSpPr>
          <p:cNvPr id="287539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65FD13-5402-4FA5-B384-918835C232FA}" type="slidenum">
              <a:rPr lang="en-US"/>
              <a:pPr/>
              <a:t>42</a:t>
            </a:fld>
            <a:endParaRPr lang="en-US"/>
          </a:p>
        </p:txBody>
      </p:sp>
      <p:sp>
        <p:nvSpPr>
          <p:cNvPr id="2807810" name="Rectangle 2"/>
          <p:cNvSpPr>
            <a:spLocks noGrp="1" noRot="1" noChangeAspect="1" noChangeArrowheads="1"/>
          </p:cNvSpPr>
          <p:nvPr>
            <p:ph type="sldImg"/>
          </p:nvPr>
        </p:nvSpPr>
        <p:spPr bwMode="auto">
          <a:xfrm>
            <a:off x="1176338" y="690563"/>
            <a:ext cx="4554537" cy="3417887"/>
          </a:xfrm>
          <a:prstGeom prst="rect">
            <a:avLst/>
          </a:prstGeom>
          <a:solidFill>
            <a:srgbClr val="FFFFFF"/>
          </a:solidFill>
          <a:ln>
            <a:solidFill>
              <a:srgbClr val="000000"/>
            </a:solidFill>
            <a:miter lim="800000"/>
            <a:headEnd/>
            <a:tailEnd/>
          </a:ln>
        </p:spPr>
      </p:sp>
      <p:sp>
        <p:nvSpPr>
          <p:cNvPr id="2807811" name="Rectangle 3"/>
          <p:cNvSpPr>
            <a:spLocks noGrp="1" noChangeArrowheads="1"/>
          </p:cNvSpPr>
          <p:nvPr>
            <p:ph type="body" idx="1"/>
          </p:nvPr>
        </p:nvSpPr>
        <p:spPr bwMode="auto">
          <a:xfrm>
            <a:off x="913882" y="4345942"/>
            <a:ext cx="5028681" cy="4086249"/>
          </a:xfrm>
          <a:prstGeom prst="rect">
            <a:avLst/>
          </a:prstGeom>
          <a:solidFill>
            <a:srgbClr val="FFFFFF"/>
          </a:solidFill>
          <a:ln>
            <a:solidFill>
              <a:srgbClr val="000000"/>
            </a:solidFill>
            <a:miter lim="800000"/>
            <a:headEnd/>
            <a:tailEnd/>
          </a:ln>
        </p:spPr>
        <p:txBody>
          <a:bodyPr lIns="86487" tIns="43243" rIns="86487" bIns="43243"/>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FDA06E-CEF3-4DA0-B3DC-0B43B53D3091}" type="slidenum">
              <a:rPr lang="en-US"/>
              <a:pPr/>
              <a:t>43</a:t>
            </a:fld>
            <a:endParaRPr lang="en-US"/>
          </a:p>
        </p:txBody>
      </p:sp>
      <p:sp>
        <p:nvSpPr>
          <p:cNvPr id="3017730" name="Rectangle 2"/>
          <p:cNvSpPr>
            <a:spLocks noGrp="1" noRot="1" noChangeAspect="1" noChangeArrowheads="1" noTextEdit="1"/>
          </p:cNvSpPr>
          <p:nvPr>
            <p:ph type="sldImg"/>
          </p:nvPr>
        </p:nvSpPr>
        <p:spPr bwMode="auto">
          <a:xfrm>
            <a:off x="1144588" y="688975"/>
            <a:ext cx="4572000" cy="3429000"/>
          </a:xfrm>
          <a:prstGeom prst="rect">
            <a:avLst/>
          </a:prstGeom>
          <a:solidFill>
            <a:srgbClr val="FFFFFF"/>
          </a:solidFill>
          <a:ln>
            <a:solidFill>
              <a:srgbClr val="000000"/>
            </a:solidFill>
            <a:miter lim="800000"/>
            <a:headEnd/>
            <a:tailEnd/>
          </a:ln>
        </p:spPr>
      </p:sp>
      <p:sp>
        <p:nvSpPr>
          <p:cNvPr id="3017731" name="Rectangle 3"/>
          <p:cNvSpPr>
            <a:spLocks noGrp="1" noChangeArrowheads="1"/>
          </p:cNvSpPr>
          <p:nvPr>
            <p:ph type="body" idx="1"/>
          </p:nvPr>
        </p:nvSpPr>
        <p:spPr bwMode="auto">
          <a:xfrm>
            <a:off x="913882" y="4344378"/>
            <a:ext cx="5030237" cy="4111280"/>
          </a:xfrm>
          <a:prstGeom prst="rect">
            <a:avLst/>
          </a:prstGeom>
          <a:solidFill>
            <a:srgbClr val="FFFFFF"/>
          </a:solidFill>
          <a:ln>
            <a:solidFill>
              <a:srgbClr val="000000"/>
            </a:solidFill>
            <a:miter lim="800000"/>
            <a:headEnd/>
            <a:tailEnd/>
          </a:ln>
        </p:spPr>
        <p:txBody>
          <a:bodyPr lIns="90153" tIns="45076" rIns="90153" bIns="45076"/>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0DB255-4B4E-4F49-92FD-4041A176DFD9}" type="slidenum">
              <a:rPr lang="en-US"/>
              <a:pPr/>
              <a:t>45</a:t>
            </a:fld>
            <a:endParaRPr lang="en-US"/>
          </a:p>
        </p:txBody>
      </p:sp>
      <p:sp>
        <p:nvSpPr>
          <p:cNvPr id="3015682" name="Rectangle 2"/>
          <p:cNvSpPr>
            <a:spLocks noGrp="1" noRot="1" noChangeAspect="1" noChangeArrowheads="1" noTextEdit="1"/>
          </p:cNvSpPr>
          <p:nvPr>
            <p:ph type="sldImg"/>
          </p:nvPr>
        </p:nvSpPr>
        <p:spPr bwMode="auto">
          <a:xfrm>
            <a:off x="1143000" y="682625"/>
            <a:ext cx="4546600" cy="3411538"/>
          </a:xfrm>
          <a:prstGeom prst="rect">
            <a:avLst/>
          </a:prstGeom>
          <a:solidFill>
            <a:srgbClr val="FFFFFF"/>
          </a:solidFill>
          <a:ln>
            <a:solidFill>
              <a:srgbClr val="000000"/>
            </a:solidFill>
            <a:miter lim="800000"/>
            <a:headEnd/>
            <a:tailEnd/>
          </a:ln>
        </p:spPr>
      </p:sp>
      <p:sp>
        <p:nvSpPr>
          <p:cNvPr id="3015683" name="Rectangle 3"/>
          <p:cNvSpPr>
            <a:spLocks noGrp="1" noChangeArrowheads="1"/>
          </p:cNvSpPr>
          <p:nvPr>
            <p:ph type="body" idx="1"/>
          </p:nvPr>
        </p:nvSpPr>
        <p:spPr bwMode="auto">
          <a:xfrm>
            <a:off x="892086" y="4322476"/>
            <a:ext cx="5048919" cy="4173856"/>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191B88-EE2C-4945-940C-3699660245AE}" type="slidenum">
              <a:rPr lang="en-US"/>
              <a:pPr/>
              <a:t>7</a:t>
            </a:fld>
            <a:endParaRPr 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5BE2F2-9E9C-4A83-B5A9-C7AC393056C9}" type="slidenum">
              <a:rPr lang="en-US"/>
              <a:pPr/>
              <a:t>46</a:t>
            </a:fld>
            <a:endParaRPr lang="en-US"/>
          </a:p>
        </p:txBody>
      </p:sp>
      <p:sp>
        <p:nvSpPr>
          <p:cNvPr id="2921474" name="Rectangle 2"/>
          <p:cNvSpPr>
            <a:spLocks noGrp="1" noRot="1" noChangeAspect="1" noChangeArrowheads="1"/>
          </p:cNvSpPr>
          <p:nvPr>
            <p:ph type="sldImg"/>
          </p:nvPr>
        </p:nvSpPr>
        <p:spPr bwMode="auto">
          <a:xfrm>
            <a:off x="1143000" y="681038"/>
            <a:ext cx="4551363" cy="3414712"/>
          </a:xfrm>
          <a:prstGeom prst="rect">
            <a:avLst/>
          </a:prstGeom>
          <a:solidFill>
            <a:srgbClr val="FFFFFF"/>
          </a:solidFill>
          <a:ln>
            <a:solidFill>
              <a:srgbClr val="000000"/>
            </a:solidFill>
            <a:miter lim="800000"/>
            <a:headEnd/>
            <a:tailEnd/>
          </a:ln>
        </p:spPr>
      </p:sp>
      <p:sp>
        <p:nvSpPr>
          <p:cNvPr id="2921475" name="Rectangle 3"/>
          <p:cNvSpPr>
            <a:spLocks noGrp="1" noChangeArrowheads="1"/>
          </p:cNvSpPr>
          <p:nvPr>
            <p:ph type="body" idx="1"/>
          </p:nvPr>
        </p:nvSpPr>
        <p:spPr bwMode="auto">
          <a:xfrm>
            <a:off x="892086" y="4324040"/>
            <a:ext cx="5048919" cy="4170728"/>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EAD192-3B1A-45CB-8A13-29A4AEFC342D}" type="slidenum">
              <a:rPr lang="en-US"/>
              <a:pPr/>
              <a:t>47</a:t>
            </a:fld>
            <a:endParaRPr lang="en-US"/>
          </a:p>
        </p:txBody>
      </p:sp>
      <p:sp>
        <p:nvSpPr>
          <p:cNvPr id="2982914" name="Rectangle 2"/>
          <p:cNvSpPr>
            <a:spLocks noGrp="1" noRot="1" noChangeAspect="1" noChangeArrowheads="1" noTextEdit="1"/>
          </p:cNvSpPr>
          <p:nvPr>
            <p:ph type="sldImg"/>
          </p:nvPr>
        </p:nvSpPr>
        <p:spPr>
          <a:ln/>
        </p:spPr>
      </p:sp>
      <p:sp>
        <p:nvSpPr>
          <p:cNvPr id="2982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4AE611-5206-403F-A591-AE39CA65F5E6}" type="slidenum">
              <a:rPr lang="en-US"/>
              <a:pPr/>
              <a:t>48</a:t>
            </a:fld>
            <a:endParaRPr lang="en-US"/>
          </a:p>
        </p:txBody>
      </p:sp>
      <p:sp>
        <p:nvSpPr>
          <p:cNvPr id="1497090" name="Rectangle 2"/>
          <p:cNvSpPr>
            <a:spLocks noGrp="1" noRot="1" noChangeAspect="1" noChangeArrowheads="1" noTextEdit="1"/>
          </p:cNvSpPr>
          <p:nvPr>
            <p:ph type="sldImg"/>
          </p:nvPr>
        </p:nvSpPr>
        <p:spPr>
          <a:xfrm>
            <a:off x="1144588" y="682625"/>
            <a:ext cx="4572000" cy="3429000"/>
          </a:xfrm>
          <a:ln/>
        </p:spPr>
      </p:sp>
      <p:sp>
        <p:nvSpPr>
          <p:cNvPr id="1497091" name="Rectangle 3"/>
          <p:cNvSpPr>
            <a:spLocks noGrp="1" noChangeArrowheads="1"/>
          </p:cNvSpPr>
          <p:nvPr>
            <p:ph type="body" idx="1"/>
          </p:nvPr>
        </p:nvSpPr>
        <p:spPr>
          <a:xfrm>
            <a:off x="913260" y="4343712"/>
            <a:ext cx="5031482" cy="4116990"/>
          </a:xfrm>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106D7F-7FD6-4CD4-8951-7B041F8FBB21}" type="slidenum">
              <a:rPr lang="en-US"/>
              <a:pPr/>
              <a:t>49</a:t>
            </a:fld>
            <a:endParaRPr lang="en-US"/>
          </a:p>
        </p:txBody>
      </p:sp>
      <p:sp>
        <p:nvSpPr>
          <p:cNvPr id="3009538" name="Rectangle 2"/>
          <p:cNvSpPr>
            <a:spLocks noGrp="1" noRot="1" noChangeAspect="1" noChangeArrowheads="1" noTextEdit="1"/>
          </p:cNvSpPr>
          <p:nvPr>
            <p:ph type="sldImg"/>
          </p:nvPr>
        </p:nvSpPr>
        <p:spPr bwMode="auto">
          <a:xfrm>
            <a:off x="1141413" y="682625"/>
            <a:ext cx="4548187" cy="3411538"/>
          </a:xfrm>
          <a:prstGeom prst="rect">
            <a:avLst/>
          </a:prstGeom>
          <a:solidFill>
            <a:srgbClr val="FFFFFF"/>
          </a:solidFill>
          <a:ln>
            <a:solidFill>
              <a:srgbClr val="000000"/>
            </a:solidFill>
            <a:miter lim="800000"/>
            <a:headEnd/>
            <a:tailEnd/>
          </a:ln>
        </p:spPr>
      </p:sp>
      <p:sp>
        <p:nvSpPr>
          <p:cNvPr id="3009539" name="Rectangle 3"/>
          <p:cNvSpPr>
            <a:spLocks noGrp="1" noChangeArrowheads="1"/>
          </p:cNvSpPr>
          <p:nvPr>
            <p:ph type="body" idx="1"/>
          </p:nvPr>
        </p:nvSpPr>
        <p:spPr bwMode="auto">
          <a:xfrm>
            <a:off x="892086" y="4322476"/>
            <a:ext cx="5047363" cy="4172291"/>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3EA7C1-6CDA-45B2-9290-3762490371FE}" type="slidenum">
              <a:rPr lang="en-US"/>
              <a:pPr/>
              <a:t>50</a:t>
            </a:fld>
            <a:endParaRPr lang="en-US"/>
          </a:p>
        </p:txBody>
      </p:sp>
      <p:sp>
        <p:nvSpPr>
          <p:cNvPr id="3003394" name="Rectangle 2"/>
          <p:cNvSpPr>
            <a:spLocks noGrp="1" noRot="1" noChangeAspect="1" noChangeArrowheads="1" noTextEdit="1"/>
          </p:cNvSpPr>
          <p:nvPr>
            <p:ph type="sldImg"/>
          </p:nvPr>
        </p:nvSpPr>
        <p:spPr bwMode="auto">
          <a:xfrm>
            <a:off x="1141413" y="682625"/>
            <a:ext cx="4548187" cy="3411538"/>
          </a:xfrm>
          <a:prstGeom prst="rect">
            <a:avLst/>
          </a:prstGeom>
          <a:solidFill>
            <a:srgbClr val="FFFFFF"/>
          </a:solidFill>
          <a:ln>
            <a:solidFill>
              <a:srgbClr val="000000"/>
            </a:solidFill>
            <a:miter lim="800000"/>
            <a:headEnd/>
            <a:tailEnd/>
          </a:ln>
        </p:spPr>
      </p:sp>
      <p:sp>
        <p:nvSpPr>
          <p:cNvPr id="3003395" name="Rectangle 3"/>
          <p:cNvSpPr>
            <a:spLocks noGrp="1" noChangeArrowheads="1"/>
          </p:cNvSpPr>
          <p:nvPr>
            <p:ph type="body" idx="1"/>
          </p:nvPr>
        </p:nvSpPr>
        <p:spPr bwMode="auto">
          <a:xfrm>
            <a:off x="892086" y="4322476"/>
            <a:ext cx="5047363" cy="4172291"/>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3AF96E-2C88-4FBF-AB6A-B025B1652DDF}" type="slidenum">
              <a:rPr lang="en-US"/>
              <a:pPr/>
              <a:t>51</a:t>
            </a:fld>
            <a:endParaRPr lang="en-US"/>
          </a:p>
        </p:txBody>
      </p:sp>
      <p:sp>
        <p:nvSpPr>
          <p:cNvPr id="3056642" name="Rectangle 2"/>
          <p:cNvSpPr>
            <a:spLocks noGrp="1" noRot="1" noChangeAspect="1" noChangeArrowheads="1"/>
          </p:cNvSpPr>
          <p:nvPr>
            <p:ph type="sldImg"/>
          </p:nvPr>
        </p:nvSpPr>
        <p:spPr bwMode="auto">
          <a:xfrm>
            <a:off x="1108075" y="654050"/>
            <a:ext cx="4643438" cy="3482975"/>
          </a:xfrm>
          <a:prstGeom prst="rect">
            <a:avLst/>
          </a:prstGeom>
          <a:solidFill>
            <a:srgbClr val="FFFFFF"/>
          </a:solidFill>
          <a:ln>
            <a:solidFill>
              <a:srgbClr val="000000"/>
            </a:solidFill>
            <a:miter lim="800000"/>
            <a:headEnd/>
            <a:tailEnd/>
          </a:ln>
        </p:spPr>
      </p:sp>
      <p:sp>
        <p:nvSpPr>
          <p:cNvPr id="3056643" name="Rectangle 3"/>
          <p:cNvSpPr>
            <a:spLocks noGrp="1" noChangeArrowheads="1"/>
          </p:cNvSpPr>
          <p:nvPr>
            <p:ph type="body" idx="1"/>
          </p:nvPr>
        </p:nvSpPr>
        <p:spPr bwMode="auto">
          <a:xfrm>
            <a:off x="929450" y="4353765"/>
            <a:ext cx="4999100" cy="4137874"/>
          </a:xfrm>
          <a:prstGeom prst="rect">
            <a:avLst/>
          </a:prstGeom>
          <a:solidFill>
            <a:srgbClr val="FFFFFF"/>
          </a:solidFill>
          <a:ln>
            <a:solidFill>
              <a:srgbClr val="000000"/>
            </a:solidFill>
            <a:miter lim="800000"/>
            <a:headEnd/>
            <a:tailEnd/>
          </a:ln>
        </p:spPr>
        <p:txBody>
          <a:bodyPr lIns="86487" tIns="43243" rIns="86487" bIns="43243"/>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AC52F6-9D67-45BC-AD4B-D7EEBA2A34AB}" type="slidenum">
              <a:rPr lang="en-US"/>
              <a:pPr/>
              <a:t>55</a:t>
            </a:fld>
            <a:endParaRPr lang="en-US"/>
          </a:p>
        </p:txBody>
      </p:sp>
      <p:sp>
        <p:nvSpPr>
          <p:cNvPr id="3011586" name="Rectangle 2"/>
          <p:cNvSpPr>
            <a:spLocks noGrp="1" noRot="1" noChangeAspect="1" noChangeArrowheads="1"/>
          </p:cNvSpPr>
          <p:nvPr>
            <p:ph type="sldImg"/>
          </p:nvPr>
        </p:nvSpPr>
        <p:spPr bwMode="auto">
          <a:xfrm>
            <a:off x="1143000" y="681038"/>
            <a:ext cx="4551363" cy="3414712"/>
          </a:xfrm>
          <a:prstGeom prst="rect">
            <a:avLst/>
          </a:prstGeom>
          <a:solidFill>
            <a:srgbClr val="FFFFFF"/>
          </a:solidFill>
          <a:ln>
            <a:solidFill>
              <a:srgbClr val="000000"/>
            </a:solidFill>
            <a:miter lim="800000"/>
            <a:headEnd/>
            <a:tailEnd/>
          </a:ln>
        </p:spPr>
      </p:sp>
      <p:sp>
        <p:nvSpPr>
          <p:cNvPr id="3011587" name="Rectangle 3"/>
          <p:cNvSpPr>
            <a:spLocks noGrp="1" noChangeArrowheads="1"/>
          </p:cNvSpPr>
          <p:nvPr>
            <p:ph type="body" idx="1"/>
          </p:nvPr>
        </p:nvSpPr>
        <p:spPr bwMode="auto">
          <a:xfrm>
            <a:off x="892086" y="4324040"/>
            <a:ext cx="5048919" cy="4170728"/>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EBA576-936B-43CD-8F07-AE27648401D7}" type="slidenum">
              <a:rPr lang="en-US"/>
              <a:pPr/>
              <a:t>8</a:t>
            </a:fld>
            <a:endParaRPr lang="en-US"/>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8EFD85-1A44-4723-B990-AC41362861C2}" type="slidenum">
              <a:rPr lang="en-US"/>
              <a:pPr/>
              <a:t>9</a:t>
            </a:fld>
            <a:endParaRPr lang="en-US"/>
          </a:p>
        </p:txBody>
      </p:sp>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679D3B-4D5F-44BB-BDD5-1C6021DCD4C0}" type="slidenum">
              <a:rPr lang="en-US"/>
              <a:pPr/>
              <a:t>10</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18ABFA-AB73-434B-BFA3-A9AEC150BC78}" type="slidenum">
              <a:rPr lang="en-US"/>
              <a:pPr/>
              <a:t>11</a:t>
            </a:fld>
            <a:endParaRPr lang="en-US"/>
          </a:p>
        </p:txBody>
      </p:sp>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823909-A629-40F2-8C43-FA4FFC25DC04}" type="slidenum">
              <a:rPr lang="en-US"/>
              <a:pPr/>
              <a:t>12</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FE2D77-C168-4DA4-B274-647996CD20D2}" type="slidenum">
              <a:rPr lang="en-US"/>
              <a:pPr/>
              <a:t>13</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4267199"/>
            <a:ext cx="4495800" cy="917575"/>
          </a:xfrm>
        </p:spPr>
        <p:txBody>
          <a:bodyPr>
            <a:noAutofit/>
          </a:bodyPr>
          <a:lstStyle>
            <a:lvl1pPr algn="ctr">
              <a:defRPr sz="3200" b="1">
                <a:solidFill>
                  <a:srgbClr val="FFFFFF"/>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04800" y="4953000"/>
            <a:ext cx="4267200" cy="609600"/>
          </a:xfrm>
        </p:spPr>
        <p:txBody>
          <a:bodyPr>
            <a:normAutofit/>
          </a:bodyPr>
          <a:lstStyle>
            <a:lvl1pPr marL="0" indent="0" algn="ctr">
              <a:buNone/>
              <a:defRPr sz="2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F4B744F3-0438-4DAB-A4F1-43B2C624B6A6}" type="datetimeFigureOut">
              <a:rPr lang="en-US"/>
              <a:pPr>
                <a:defRPr/>
              </a:pPr>
              <a:t>11/21/2011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FCBD326-4D62-4E00-A553-3B686CA7485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5760EF1-55F8-49B1-B56E-9586725EB9B2}" type="datetimeFigureOut">
              <a:rPr lang="en-US"/>
              <a:pPr>
                <a:defRPr/>
              </a:pPr>
              <a:t>11/21/2011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8B2AC4-78CE-4431-973D-D3F7252B9C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F2E811A-DABE-454C-A45F-5A487DA6C2F7}" type="datetimeFigureOut">
              <a:rPr lang="en-US"/>
              <a:pPr>
                <a:defRPr/>
              </a:pPr>
              <a:t>11/21/2011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AEF6C3-2622-43A2-B657-6A7E4267117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5EAF136B-0827-4542-9128-22A8BE05F107}"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0E986C41-DDF5-45EB-BDDB-B5D3A2ACDABF}"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77127C98-BCAA-4163-853E-104E26BA5533}"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85800" y="6248400"/>
            <a:ext cx="1905000" cy="457200"/>
          </a:xfrm>
        </p:spPr>
        <p:txBody>
          <a:bodyPr/>
          <a:lstStyle>
            <a:lvl1pPr>
              <a:defRPr/>
            </a:lvl1pPr>
          </a:lstStyle>
          <a:p>
            <a:endParaRPr lang="en-US"/>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a:p>
        </p:txBody>
      </p:sp>
      <p:sp>
        <p:nvSpPr>
          <p:cNvPr id="9" name="Slide Number Placeholder 8"/>
          <p:cNvSpPr>
            <a:spLocks noGrp="1"/>
          </p:cNvSpPr>
          <p:nvPr>
            <p:ph type="sldNum" sz="quarter" idx="12"/>
          </p:nvPr>
        </p:nvSpPr>
        <p:spPr>
          <a:xfrm>
            <a:off x="6553200" y="6248400"/>
            <a:ext cx="1905000" cy="457200"/>
          </a:xfrm>
        </p:spPr>
        <p:txBody>
          <a:bodyPr/>
          <a:lstStyle>
            <a:lvl1pPr>
              <a:defRPr/>
            </a:lvl1pPr>
          </a:lstStyle>
          <a:p>
            <a:fld id="{9D49628F-ABEE-42E3-9D3F-0F97C82919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D368F68C-C64E-4C41-A898-27B6D74E4A8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1BA466-7F3B-498E-9997-0B1EB044C723}" type="datetimeFigureOut">
              <a:rPr lang="en-US"/>
              <a:pPr>
                <a:defRPr/>
              </a:pPr>
              <a:t>11/21/2011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9BCA9D-967A-4F94-8CAA-44B62B3E63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0193100-F353-4A88-9C0C-0B5B99B1AC48}" type="datetimeFigureOut">
              <a:rPr lang="en-US"/>
              <a:pPr>
                <a:defRPr/>
              </a:pPr>
              <a:t>11/21/2011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93FF5A-C7F5-4DDE-B4C0-FBBA8EF9116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00BA6EC-6B48-4ADF-9770-C4DAA7660FA1}" type="datetimeFigureOut">
              <a:rPr lang="en-US"/>
              <a:pPr>
                <a:defRPr/>
              </a:pPr>
              <a:t>11/21/2011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F0DE67-7AD5-4808-9EED-56E7A8242A9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E515B72-9E16-457B-AB3D-2A13A3A7FB7A}" type="datetimeFigureOut">
              <a:rPr lang="en-US"/>
              <a:pPr>
                <a:defRPr/>
              </a:pPr>
              <a:t>11/21/2011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D71D738-CCC4-4869-9C9E-42A86CBBD68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49B6A25-A644-409E-BDA4-165E7A8D07E7}" type="datetimeFigureOut">
              <a:rPr lang="en-US"/>
              <a:pPr>
                <a:defRPr/>
              </a:pPr>
              <a:t>11/21/2011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FDE30A7-8440-4FC3-A5CD-7D6A736C824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21409B7-7EB0-40BF-9C8C-57F34EA5CC25}" type="datetimeFigureOut">
              <a:rPr lang="en-US"/>
              <a:pPr>
                <a:defRPr/>
              </a:pPr>
              <a:t>11/21/2011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532AA3-825A-41F7-9A44-4FB395EA949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F8F0DEF-6418-4C92-9973-BD72CAD79A32}" type="datetimeFigureOut">
              <a:rPr lang="en-US"/>
              <a:pPr>
                <a:defRPr/>
              </a:pPr>
              <a:t>11/21/2011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ABA71C2-567B-4982-B37C-40F419991ED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19EE12D-FCFE-4A78-B956-CD4F64FEA0D8}" type="datetimeFigureOut">
              <a:rPr lang="en-US"/>
              <a:pPr>
                <a:defRPr/>
              </a:pPr>
              <a:t>11/21/2011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2CD59F1-F473-41A5-8BB2-ECA337A1FF0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1524000"/>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2438400"/>
            <a:ext cx="82296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2EC17763-3341-4475-8F8F-34B3A5CF1047}" type="datetimeFigureOut">
              <a:rPr lang="en-US"/>
              <a:pPr>
                <a:defRPr/>
              </a:pPr>
              <a:t>11/21/2011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247C0AC-2637-4C52-A212-D254A324CBA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72" r:id="rId3"/>
    <p:sldLayoutId id="2147483669" r:id="rId4"/>
    <p:sldLayoutId id="2147483668" r:id="rId5"/>
    <p:sldLayoutId id="2147483667" r:id="rId6"/>
    <p:sldLayoutId id="2147483666" r:id="rId7"/>
    <p:sldLayoutId id="2147483665" r:id="rId8"/>
    <p:sldLayoutId id="2147483664" r:id="rId9"/>
    <p:sldLayoutId id="2147483663" r:id="rId10"/>
    <p:sldLayoutId id="2147483662" r:id="rId11"/>
    <p:sldLayoutId id="2147483673" r:id="rId12"/>
    <p:sldLayoutId id="2147483674" r:id="rId13"/>
    <p:sldLayoutId id="2147483675" r:id="rId14"/>
    <p:sldLayoutId id="2147483676" r:id="rId15"/>
    <p:sldLayoutId id="2147483677" r:id="rId16"/>
  </p:sldLayoutIdLst>
  <p:txStyles>
    <p:titleStyle>
      <a:lvl1pPr algn="ctr" rtl="0" eaLnBrk="1" fontAlgn="base" hangingPunct="1">
        <a:spcBef>
          <a:spcPct val="0"/>
        </a:spcBef>
        <a:spcAft>
          <a:spcPct val="0"/>
        </a:spcAft>
        <a:defRPr sz="4400" kern="1200">
          <a:solidFill>
            <a:schemeClr val="tx1"/>
          </a:solidFill>
          <a:latin typeface="Tahoma" pitchFamily="34" charset="0"/>
          <a:ea typeface="Tahoma" pitchFamily="34" charset="0"/>
          <a:cs typeface="Tahoma" pitchFamily="34" charset="0"/>
        </a:defRPr>
      </a:lvl1pPr>
      <a:lvl2pPr algn="ctr" rtl="0" eaLnBrk="1" fontAlgn="base" hangingPunct="1">
        <a:spcBef>
          <a:spcPct val="0"/>
        </a:spcBef>
        <a:spcAft>
          <a:spcPct val="0"/>
        </a:spcAft>
        <a:defRPr sz="4400">
          <a:solidFill>
            <a:schemeClr val="tx1"/>
          </a:solidFill>
          <a:latin typeface="Tahoma" pitchFamily="112" charset="0"/>
          <a:cs typeface="Tahoma" pitchFamily="112" charset="0"/>
        </a:defRPr>
      </a:lvl2pPr>
      <a:lvl3pPr algn="ctr" rtl="0" eaLnBrk="1" fontAlgn="base" hangingPunct="1">
        <a:spcBef>
          <a:spcPct val="0"/>
        </a:spcBef>
        <a:spcAft>
          <a:spcPct val="0"/>
        </a:spcAft>
        <a:defRPr sz="4400">
          <a:solidFill>
            <a:schemeClr val="tx1"/>
          </a:solidFill>
          <a:latin typeface="Tahoma" pitchFamily="112" charset="0"/>
          <a:cs typeface="Tahoma" pitchFamily="112" charset="0"/>
        </a:defRPr>
      </a:lvl3pPr>
      <a:lvl4pPr algn="ctr" rtl="0" eaLnBrk="1" fontAlgn="base" hangingPunct="1">
        <a:spcBef>
          <a:spcPct val="0"/>
        </a:spcBef>
        <a:spcAft>
          <a:spcPct val="0"/>
        </a:spcAft>
        <a:defRPr sz="4400">
          <a:solidFill>
            <a:schemeClr val="tx1"/>
          </a:solidFill>
          <a:latin typeface="Tahoma" pitchFamily="112" charset="0"/>
          <a:cs typeface="Tahoma" pitchFamily="112" charset="0"/>
        </a:defRPr>
      </a:lvl4pPr>
      <a:lvl5pPr algn="ctr" rtl="0" eaLnBrk="1" fontAlgn="base" hangingPunct="1">
        <a:spcBef>
          <a:spcPct val="0"/>
        </a:spcBef>
        <a:spcAft>
          <a:spcPct val="0"/>
        </a:spcAft>
        <a:defRPr sz="4400">
          <a:solidFill>
            <a:schemeClr val="tx1"/>
          </a:solidFill>
          <a:latin typeface="Tahoma" pitchFamily="112" charset="0"/>
          <a:cs typeface="Tahoma" pitchFamily="112" charset="0"/>
        </a:defRPr>
      </a:lvl5pPr>
      <a:lvl6pPr marL="457200" algn="ctr" rtl="0" eaLnBrk="1" fontAlgn="base" hangingPunct="1">
        <a:spcBef>
          <a:spcPct val="0"/>
        </a:spcBef>
        <a:spcAft>
          <a:spcPct val="0"/>
        </a:spcAft>
        <a:defRPr sz="4400">
          <a:solidFill>
            <a:schemeClr val="tx1"/>
          </a:solidFill>
          <a:latin typeface="Tahoma" pitchFamily="112" charset="0"/>
          <a:cs typeface="Tahoma" pitchFamily="112" charset="0"/>
        </a:defRPr>
      </a:lvl6pPr>
      <a:lvl7pPr marL="914400" algn="ctr" rtl="0" eaLnBrk="1" fontAlgn="base" hangingPunct="1">
        <a:spcBef>
          <a:spcPct val="0"/>
        </a:spcBef>
        <a:spcAft>
          <a:spcPct val="0"/>
        </a:spcAft>
        <a:defRPr sz="4400">
          <a:solidFill>
            <a:schemeClr val="tx1"/>
          </a:solidFill>
          <a:latin typeface="Tahoma" pitchFamily="112" charset="0"/>
          <a:cs typeface="Tahoma" pitchFamily="112" charset="0"/>
        </a:defRPr>
      </a:lvl7pPr>
      <a:lvl8pPr marL="1371600" algn="ctr" rtl="0" eaLnBrk="1" fontAlgn="base" hangingPunct="1">
        <a:spcBef>
          <a:spcPct val="0"/>
        </a:spcBef>
        <a:spcAft>
          <a:spcPct val="0"/>
        </a:spcAft>
        <a:defRPr sz="4400">
          <a:solidFill>
            <a:schemeClr val="tx1"/>
          </a:solidFill>
          <a:latin typeface="Tahoma" pitchFamily="112" charset="0"/>
          <a:cs typeface="Tahoma" pitchFamily="112" charset="0"/>
        </a:defRPr>
      </a:lvl8pPr>
      <a:lvl9pPr marL="1828800" algn="ctr" rtl="0" eaLnBrk="1" fontAlgn="base" hangingPunct="1">
        <a:spcBef>
          <a:spcPct val="0"/>
        </a:spcBef>
        <a:spcAft>
          <a:spcPct val="0"/>
        </a:spcAft>
        <a:defRPr sz="4400">
          <a:solidFill>
            <a:schemeClr val="tx1"/>
          </a:solidFill>
          <a:latin typeface="Tahoma" pitchFamily="112" charset="0"/>
          <a:cs typeface="Tahoma" pitchFamily="112" charset="0"/>
        </a:defRPr>
      </a:lvl9pPr>
    </p:titleStyle>
    <p:bodyStyle>
      <a:lvl1pPr marL="342900" indent="-3429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7.wmf"/></Relationships>
</file>

<file path=ppt/slides/_rels/slide1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6.xml"/><Relationship Id="rId1" Type="http://schemas.openxmlformats.org/officeDocument/2006/relationships/video" Target="file:///D:\Documents\Dell%20my%20docs%202008\NASA\NASA%20PowerPoints\bh_eats_neutron_lg.mpeg" TargetMode="Externa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jpeg"/></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jpe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2.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78.gif"/><Relationship Id="rId4" Type="http://schemas.openxmlformats.org/officeDocument/2006/relationships/image" Target="../media/image77.gif"/></Relationships>
</file>

<file path=ppt/slides/_rels/slide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80.jpeg"/><Relationship Id="rId4" Type="http://schemas.openxmlformats.org/officeDocument/2006/relationships/image" Target="../media/image79.jpeg"/></Relationships>
</file>

<file path=ppt/slides/_rels/slide5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4114800" y="2133600"/>
            <a:ext cx="4800600" cy="3662541"/>
          </a:xfrm>
          <a:prstGeom prst="rect">
            <a:avLst/>
          </a:prstGeom>
          <a:noFill/>
          <a:ln w="9525">
            <a:noFill/>
            <a:miter lim="800000"/>
            <a:headEnd/>
            <a:tailEnd/>
          </a:ln>
          <a:effectLst/>
        </p:spPr>
        <p:txBody>
          <a:bodyPr wrap="square">
            <a:spAutoFit/>
          </a:bodyPr>
          <a:lstStyle/>
          <a:p>
            <a:pPr marL="457200" indent="-457200"/>
            <a:r>
              <a:rPr lang="en-US" sz="4000" b="1" dirty="0" smtClean="0">
                <a:solidFill>
                  <a:srgbClr val="FF0000"/>
                </a:solidFill>
                <a:effectLst>
                  <a:outerShdw blurRad="38100" dist="38100" dir="2700000" algn="tl">
                    <a:srgbClr val="C0C0C0"/>
                  </a:outerShdw>
                </a:effectLst>
              </a:rPr>
              <a:t>How Do We Know</a:t>
            </a:r>
            <a:r>
              <a:rPr lang="en-US" sz="4000" b="1" dirty="0" smtClean="0">
                <a:solidFill>
                  <a:srgbClr val="FF0000"/>
                </a:solidFill>
                <a:effectLst>
                  <a:outerShdw blurRad="38100" dist="38100" dir="2700000" algn="tl">
                    <a:srgbClr val="C0C0C0"/>
                  </a:outerShdw>
                </a:effectLst>
              </a:rPr>
              <a:t>?</a:t>
            </a:r>
            <a:endParaRPr lang="en-US" sz="4000" b="1" dirty="0" smtClean="0">
              <a:solidFill>
                <a:srgbClr val="FF0000"/>
              </a:solidFill>
              <a:effectLst>
                <a:outerShdw blurRad="38100" dist="38100" dir="2700000" algn="tl">
                  <a:srgbClr val="C0C0C0"/>
                </a:outerShdw>
              </a:effectLst>
            </a:endParaRPr>
          </a:p>
          <a:p>
            <a:pPr marL="457200" indent="-457200"/>
            <a:endParaRPr lang="en-US" sz="2400" b="1" dirty="0" smtClean="0">
              <a:effectLst>
                <a:outerShdw blurRad="38100" dist="38100" dir="2700000" algn="tl">
                  <a:srgbClr val="C0C0C0"/>
                </a:outerShdw>
              </a:effectLst>
            </a:endParaRPr>
          </a:p>
          <a:p>
            <a:pPr marL="457200" indent="-457200" algn="ctr"/>
            <a:r>
              <a:rPr lang="en-US" sz="2400" b="1" dirty="0" smtClean="0">
                <a:effectLst>
                  <a:outerShdw blurRad="38100" dist="38100" dir="2700000" algn="tl">
                    <a:srgbClr val="C0C0C0"/>
                  </a:outerShdw>
                </a:effectLst>
              </a:rPr>
              <a:t>Using the</a:t>
            </a:r>
          </a:p>
          <a:p>
            <a:pPr marL="457200" indent="-457200" algn="ctr"/>
            <a:r>
              <a:rPr lang="en-US" sz="2400" b="1" dirty="0" smtClean="0">
                <a:effectLst>
                  <a:outerShdw blurRad="38100" dist="38100" dir="2700000" algn="tl">
                    <a:srgbClr val="C0C0C0"/>
                  </a:outerShdw>
                </a:effectLst>
              </a:rPr>
              <a:t>Electromagnetic Spectrum </a:t>
            </a:r>
          </a:p>
          <a:p>
            <a:pPr marL="457200" indent="-457200" algn="ctr"/>
            <a:r>
              <a:rPr lang="en-US" sz="2400" b="1" dirty="0" smtClean="0">
                <a:effectLst>
                  <a:outerShdw blurRad="38100" dist="38100" dir="2700000" algn="tl">
                    <a:srgbClr val="C0C0C0"/>
                  </a:outerShdw>
                </a:effectLst>
              </a:rPr>
              <a:t>To Understand the Universe</a:t>
            </a:r>
          </a:p>
          <a:p>
            <a:pPr marL="457200" indent="-457200" algn="ctr"/>
            <a:endParaRPr lang="en-US" sz="2400" b="1" dirty="0" smtClean="0">
              <a:effectLst>
                <a:outerShdw blurRad="38100" dist="38100" dir="2700000" algn="tl">
                  <a:srgbClr val="C0C0C0"/>
                </a:outerShdw>
              </a:effectLst>
            </a:endParaRPr>
          </a:p>
          <a:p>
            <a:pPr marL="457200" indent="-457200" algn="ctr"/>
            <a:r>
              <a:rPr lang="en-US" sz="2400" b="1" dirty="0" smtClean="0">
                <a:effectLst>
                  <a:outerShdw blurRad="38100" dist="38100" dir="2700000" algn="tl">
                    <a:srgbClr val="C0C0C0"/>
                  </a:outerShdw>
                </a:effectLst>
              </a:rPr>
              <a:t>A</a:t>
            </a:r>
            <a:r>
              <a:rPr lang="en-US" sz="2400" b="1" dirty="0" smtClean="0">
                <a:effectLst>
                  <a:outerShdw blurRad="38100" dist="38100" dir="2700000" algn="tl">
                    <a:srgbClr val="C0C0C0"/>
                  </a:outerShdw>
                </a:effectLst>
              </a:rPr>
              <a:t>nd the implications of </a:t>
            </a:r>
          </a:p>
          <a:p>
            <a:pPr marL="457200" indent="-457200" algn="ctr"/>
            <a:r>
              <a:rPr lang="en-US" sz="2400" b="1" dirty="0" smtClean="0">
                <a:effectLst>
                  <a:outerShdw blurRad="38100" dist="38100" dir="2700000" algn="tl">
                    <a:srgbClr val="C0C0C0"/>
                  </a:outerShdw>
                </a:effectLst>
              </a:rPr>
              <a:t>Fermi Space Telescope  Data </a:t>
            </a:r>
          </a:p>
          <a:p>
            <a:pPr marL="457200" indent="-457200" algn="ctr"/>
            <a:r>
              <a:rPr lang="en-US" sz="2400" b="1" dirty="0" smtClean="0">
                <a:effectLst>
                  <a:outerShdw blurRad="38100" dist="38100" dir="2700000" algn="tl">
                    <a:srgbClr val="C0C0C0"/>
                  </a:outerShdw>
                </a:effectLst>
              </a:rPr>
              <a:t>o</a:t>
            </a:r>
            <a:r>
              <a:rPr lang="en-US" sz="2400" b="1" smtClean="0">
                <a:effectLst>
                  <a:outerShdw blurRad="38100" dist="38100" dir="2700000" algn="tl">
                    <a:srgbClr val="C0C0C0"/>
                  </a:outerShdw>
                </a:effectLst>
              </a:rPr>
              <a:t>n </a:t>
            </a:r>
            <a:r>
              <a:rPr lang="en-US" sz="2400" b="1" dirty="0" smtClean="0">
                <a:effectLst>
                  <a:outerShdw blurRad="38100" dist="38100" dir="2700000" algn="tl">
                    <a:srgbClr val="C0C0C0"/>
                  </a:outerShdw>
                </a:effectLst>
              </a:rPr>
              <a:t>our understanding</a:t>
            </a:r>
            <a:endParaRPr lang="en-US" sz="4000" b="1" dirty="0" smtClean="0">
              <a:solidFill>
                <a:srgbClr val="FF0000"/>
              </a:solidFill>
              <a:effectLst>
                <a:outerShdw blurRad="38100" dist="38100" dir="2700000" algn="tl">
                  <a:srgbClr val="C0C0C0"/>
                </a:outerShdw>
              </a:effectLst>
            </a:endParaRPr>
          </a:p>
        </p:txBody>
      </p:sp>
      <p:pic>
        <p:nvPicPr>
          <p:cNvPr id="5" name="Picture 3"/>
          <p:cNvPicPr>
            <a:picLocks noChangeAspect="1" noChangeArrowheads="1"/>
          </p:cNvPicPr>
          <p:nvPr/>
        </p:nvPicPr>
        <p:blipFill>
          <a:blip r:embed="rId2" cstate="print"/>
          <a:srcRect/>
          <a:stretch>
            <a:fillRect/>
          </a:stretch>
        </p:blipFill>
        <p:spPr bwMode="auto">
          <a:xfrm>
            <a:off x="718198" y="1828800"/>
            <a:ext cx="337279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emschart"/>
          <p:cNvPicPr>
            <a:picLocks noChangeAspect="1" noChangeArrowheads="1"/>
          </p:cNvPicPr>
          <p:nvPr/>
        </p:nvPicPr>
        <p:blipFill>
          <a:blip r:embed="rId3" cstate="print"/>
          <a:srcRect/>
          <a:stretch>
            <a:fillRect/>
          </a:stretch>
        </p:blipFill>
        <p:spPr bwMode="auto">
          <a:xfrm>
            <a:off x="1066800" y="2328863"/>
            <a:ext cx="7848600" cy="2463800"/>
          </a:xfrm>
          <a:prstGeom prst="rect">
            <a:avLst/>
          </a:prstGeom>
          <a:noFill/>
        </p:spPr>
      </p:pic>
      <p:sp>
        <p:nvSpPr>
          <p:cNvPr id="124931" name="Rectangle 3"/>
          <p:cNvSpPr>
            <a:spLocks noGrp="1" noChangeArrowheads="1"/>
          </p:cNvSpPr>
          <p:nvPr>
            <p:ph type="title"/>
          </p:nvPr>
        </p:nvSpPr>
        <p:spPr>
          <a:xfrm>
            <a:off x="1828800" y="304800"/>
            <a:ext cx="6553200" cy="1143000"/>
          </a:xfrm>
        </p:spPr>
        <p:txBody>
          <a:bodyPr/>
          <a:lstStyle/>
          <a:p>
            <a:r>
              <a:rPr lang="en-US" dirty="0">
                <a:solidFill>
                  <a:srgbClr val="FFFFFF"/>
                </a:solidFill>
              </a:rPr>
              <a:t>How Do We Know?</a:t>
            </a:r>
          </a:p>
        </p:txBody>
      </p:sp>
      <p:sp>
        <p:nvSpPr>
          <p:cNvPr id="124932" name="Text Box 4"/>
          <p:cNvSpPr txBox="1">
            <a:spLocks noChangeArrowheads="1"/>
          </p:cNvSpPr>
          <p:nvPr/>
        </p:nvSpPr>
        <p:spPr bwMode="auto">
          <a:xfrm>
            <a:off x="1828800" y="5029200"/>
            <a:ext cx="5410200" cy="1187450"/>
          </a:xfrm>
          <a:prstGeom prst="rect">
            <a:avLst/>
          </a:prstGeom>
          <a:noFill/>
          <a:ln w="9525">
            <a:noFill/>
            <a:miter lim="800000"/>
            <a:headEnd/>
            <a:tailEnd/>
          </a:ln>
          <a:effectLst/>
        </p:spPr>
        <p:txBody>
          <a:bodyPr>
            <a:spAutoFit/>
          </a:bodyPr>
          <a:lstStyle/>
          <a:p>
            <a:pPr algn="ctr">
              <a:spcBef>
                <a:spcPct val="50000"/>
              </a:spcBef>
            </a:pPr>
            <a:r>
              <a:rPr lang="en-US" sz="2400">
                <a:latin typeface="Arial" charset="0"/>
              </a:rPr>
              <a:t>When we organize light waves in this type of order, we call it the “Electromagnetic Spectrum” or EMS</a:t>
            </a:r>
            <a:r>
              <a:rPr lang="en-US" sz="240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914400" y="228600"/>
            <a:ext cx="7772400" cy="1143000"/>
          </a:xfrm>
        </p:spPr>
        <p:txBody>
          <a:bodyPr/>
          <a:lstStyle/>
          <a:p>
            <a:r>
              <a:rPr lang="en-US" dirty="0">
                <a:solidFill>
                  <a:srgbClr val="FFFFFF"/>
                </a:solidFill>
              </a:rPr>
              <a:t>How Do We Know</a:t>
            </a:r>
          </a:p>
        </p:txBody>
      </p:sp>
      <p:sp>
        <p:nvSpPr>
          <p:cNvPr id="67587" name="Rectangle 3"/>
          <p:cNvSpPr>
            <a:spLocks noGrp="1" noChangeArrowheads="1"/>
          </p:cNvSpPr>
          <p:nvPr>
            <p:ph type="body" sz="half" idx="1"/>
          </p:nvPr>
        </p:nvSpPr>
        <p:spPr>
          <a:xfrm>
            <a:off x="1143000" y="1981200"/>
            <a:ext cx="4495800" cy="4114800"/>
          </a:xfrm>
          <a:noFill/>
        </p:spPr>
        <p:txBody>
          <a:bodyPr/>
          <a:lstStyle/>
          <a:p>
            <a:r>
              <a:rPr lang="en-US" sz="2800" dirty="0"/>
              <a:t>Radio waves are energy that has long wavelengths and small frequencies</a:t>
            </a:r>
            <a:r>
              <a:rPr lang="en-US" sz="2800" dirty="0" smtClean="0"/>
              <a:t>.</a:t>
            </a:r>
          </a:p>
          <a:p>
            <a:r>
              <a:rPr lang="en-US" sz="2800" dirty="0" smtClean="0"/>
              <a:t>They are as </a:t>
            </a:r>
            <a:r>
              <a:rPr lang="en-US" sz="2800" dirty="0" smtClean="0">
                <a:solidFill>
                  <a:srgbClr val="FF0000"/>
                </a:solidFill>
              </a:rPr>
              <a:t>big as buildings and as small as a human</a:t>
            </a:r>
            <a:r>
              <a:rPr lang="en-US" sz="2800" dirty="0" smtClean="0"/>
              <a:t>.</a:t>
            </a:r>
            <a:endParaRPr lang="en-US" sz="2800" dirty="0"/>
          </a:p>
          <a:p>
            <a:r>
              <a:rPr lang="en-US" sz="2800" dirty="0"/>
              <a:t>They are the kind of energy we attach radio signals to broadcast them.</a:t>
            </a:r>
          </a:p>
          <a:p>
            <a:r>
              <a:rPr lang="en-US" sz="2800" dirty="0"/>
              <a:t>Stars and gasses in space also emit radio waves</a:t>
            </a:r>
          </a:p>
        </p:txBody>
      </p:sp>
      <p:pic>
        <p:nvPicPr>
          <p:cNvPr id="67594" name="Picture 10" descr="MCj02157370000[1]"/>
          <p:cNvPicPr>
            <a:picLocks noGrp="1" noChangeAspect="1" noChangeArrowheads="1"/>
          </p:cNvPicPr>
          <p:nvPr>
            <p:ph sz="quarter" idx="3"/>
          </p:nvPr>
        </p:nvPicPr>
        <p:blipFill>
          <a:blip r:embed="rId3" cstate="print"/>
          <a:srcRect/>
          <a:stretch>
            <a:fillRect/>
          </a:stretch>
        </p:blipFill>
        <p:spPr>
          <a:xfrm>
            <a:off x="6154738" y="1600200"/>
            <a:ext cx="1808162" cy="4495800"/>
          </a:xfrm>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dirty="0">
                <a:solidFill>
                  <a:srgbClr val="FFFFFF"/>
                </a:solidFill>
              </a:rPr>
              <a:t>How Do We Know</a:t>
            </a:r>
          </a:p>
        </p:txBody>
      </p:sp>
      <p:sp>
        <p:nvSpPr>
          <p:cNvPr id="143363" name="Rectangle 3"/>
          <p:cNvSpPr>
            <a:spLocks noGrp="1" noChangeArrowheads="1"/>
          </p:cNvSpPr>
          <p:nvPr>
            <p:ph type="body" sz="half" idx="1"/>
          </p:nvPr>
        </p:nvSpPr>
        <p:spPr>
          <a:xfrm>
            <a:off x="1295400" y="1828800"/>
            <a:ext cx="4572000" cy="4114800"/>
          </a:xfrm>
          <a:noFill/>
        </p:spPr>
        <p:txBody>
          <a:bodyPr/>
          <a:lstStyle/>
          <a:p>
            <a:r>
              <a:rPr lang="en-US" sz="2800" dirty="0"/>
              <a:t>Microwaves have a shorter wavelength, about the </a:t>
            </a:r>
            <a:r>
              <a:rPr lang="en-US" sz="2800" dirty="0">
                <a:solidFill>
                  <a:srgbClr val="FF0000"/>
                </a:solidFill>
              </a:rPr>
              <a:t>size of a honeybee.</a:t>
            </a:r>
          </a:p>
          <a:p>
            <a:r>
              <a:rPr lang="en-US" sz="2800" dirty="0"/>
              <a:t>Cell phones and microwave ovens produce microwaves</a:t>
            </a:r>
          </a:p>
          <a:p>
            <a:r>
              <a:rPr lang="en-US" sz="2800" dirty="0"/>
              <a:t>Gasses that are collapsing into stars in space also produce microwaves</a:t>
            </a:r>
          </a:p>
        </p:txBody>
      </p:sp>
      <p:pic>
        <p:nvPicPr>
          <p:cNvPr id="143368" name="Picture 8" descr="MCj04241900000[1]"/>
          <p:cNvPicPr>
            <a:picLocks noGrp="1" noChangeAspect="1" noChangeArrowheads="1"/>
          </p:cNvPicPr>
          <p:nvPr>
            <p:ph sz="quarter" idx="3"/>
          </p:nvPr>
        </p:nvPicPr>
        <p:blipFill>
          <a:blip r:embed="rId3" cstate="print"/>
          <a:srcRect/>
          <a:stretch>
            <a:fillRect/>
          </a:stretch>
        </p:blipFill>
        <p:spPr>
          <a:xfrm>
            <a:off x="6553200" y="4114800"/>
            <a:ext cx="1497013" cy="1981200"/>
          </a:xfrm>
          <a:noFill/>
          <a:ln/>
        </p:spPr>
      </p:pic>
      <p:pic>
        <p:nvPicPr>
          <p:cNvPr id="143371" name="Picture 11" descr="MCHH00916_0000[1]"/>
          <p:cNvPicPr>
            <a:picLocks noGrp="1" noChangeAspect="1" noChangeArrowheads="1"/>
          </p:cNvPicPr>
          <p:nvPr>
            <p:ph sz="quarter" idx="2"/>
          </p:nvPr>
        </p:nvPicPr>
        <p:blipFill>
          <a:blip r:embed="rId4" cstate="print"/>
          <a:srcRect/>
          <a:stretch>
            <a:fillRect/>
          </a:stretch>
        </p:blipFill>
        <p:spPr>
          <a:xfrm>
            <a:off x="6248400" y="1752600"/>
            <a:ext cx="1963738" cy="1579563"/>
          </a:xfrm>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descr="j0199259"/>
          <p:cNvPicPr>
            <a:picLocks noGrp="1" noChangeAspect="1" noChangeArrowheads="1"/>
          </p:cNvPicPr>
          <p:nvPr>
            <p:ph sz="half" idx="2"/>
          </p:nvPr>
        </p:nvPicPr>
        <p:blipFill>
          <a:blip r:embed="rId3" cstate="print"/>
          <a:srcRect/>
          <a:stretch>
            <a:fillRect/>
          </a:stretch>
        </p:blipFill>
        <p:spPr>
          <a:xfrm>
            <a:off x="5791200" y="1981200"/>
            <a:ext cx="3657600" cy="2689225"/>
          </a:xfrm>
          <a:noFill/>
          <a:ln/>
        </p:spPr>
      </p:pic>
      <p:sp>
        <p:nvSpPr>
          <p:cNvPr id="68610" name="Rectangle 2"/>
          <p:cNvSpPr>
            <a:spLocks noGrp="1" noChangeArrowheads="1"/>
          </p:cNvSpPr>
          <p:nvPr>
            <p:ph type="title"/>
          </p:nvPr>
        </p:nvSpPr>
        <p:spPr/>
        <p:txBody>
          <a:bodyPr/>
          <a:lstStyle/>
          <a:p>
            <a:r>
              <a:rPr lang="en-US" dirty="0">
                <a:solidFill>
                  <a:srgbClr val="FFFFFF"/>
                </a:solidFill>
              </a:rPr>
              <a:t>How Do We Know</a:t>
            </a:r>
          </a:p>
        </p:txBody>
      </p:sp>
      <p:sp>
        <p:nvSpPr>
          <p:cNvPr id="68611" name="Rectangle 3"/>
          <p:cNvSpPr>
            <a:spLocks noGrp="1" noChangeArrowheads="1"/>
          </p:cNvSpPr>
          <p:nvPr>
            <p:ph type="body" sz="half" idx="1"/>
          </p:nvPr>
        </p:nvSpPr>
        <p:spPr>
          <a:xfrm>
            <a:off x="1066800" y="2133600"/>
            <a:ext cx="4648200" cy="4114800"/>
          </a:xfrm>
          <a:noFill/>
        </p:spPr>
        <p:txBody>
          <a:bodyPr/>
          <a:lstStyle/>
          <a:p>
            <a:pPr>
              <a:lnSpc>
                <a:spcPct val="90000"/>
              </a:lnSpc>
            </a:pPr>
            <a:r>
              <a:rPr lang="en-US" sz="2800" dirty="0"/>
              <a:t>Infrared energy has an even shorter wavelength, about the </a:t>
            </a:r>
            <a:r>
              <a:rPr lang="en-US" sz="2800" dirty="0">
                <a:solidFill>
                  <a:srgbClr val="FF0000"/>
                </a:solidFill>
              </a:rPr>
              <a:t>size of the head of a pin.</a:t>
            </a:r>
          </a:p>
          <a:p>
            <a:pPr>
              <a:lnSpc>
                <a:spcPct val="90000"/>
              </a:lnSpc>
            </a:pPr>
            <a:r>
              <a:rPr lang="en-US" sz="2800" dirty="0"/>
              <a:t>They are easily absorbed into molecules, heating them up, like our </a:t>
            </a:r>
            <a:r>
              <a:rPr lang="en-US" sz="2800" dirty="0" err="1"/>
              <a:t>french</a:t>
            </a:r>
            <a:r>
              <a:rPr lang="en-US" sz="2800" dirty="0"/>
              <a:t> fries at MacDonald's</a:t>
            </a:r>
          </a:p>
          <a:p>
            <a:pPr>
              <a:lnSpc>
                <a:spcPct val="90000"/>
              </a:lnSpc>
            </a:pPr>
            <a:r>
              <a:rPr lang="en-US" sz="2800" dirty="0"/>
              <a:t>The dust between the stars also gives off infrared energy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a:solidFill>
                  <a:srgbClr val="FFFFFF"/>
                </a:solidFill>
              </a:rPr>
              <a:t>How Do We Know</a:t>
            </a:r>
          </a:p>
        </p:txBody>
      </p:sp>
      <p:sp>
        <p:nvSpPr>
          <p:cNvPr id="69635" name="Rectangle 3"/>
          <p:cNvSpPr>
            <a:spLocks noGrp="1" noChangeArrowheads="1"/>
          </p:cNvSpPr>
          <p:nvPr>
            <p:ph type="body" sz="half" idx="1"/>
          </p:nvPr>
        </p:nvSpPr>
        <p:spPr>
          <a:xfrm>
            <a:off x="533400" y="1981200"/>
            <a:ext cx="4800600" cy="4114800"/>
          </a:xfrm>
          <a:noFill/>
        </p:spPr>
        <p:txBody>
          <a:bodyPr/>
          <a:lstStyle/>
          <a:p>
            <a:r>
              <a:rPr lang="en-US" sz="2800" dirty="0"/>
              <a:t>Visible light rays are even shorter, about the </a:t>
            </a:r>
            <a:r>
              <a:rPr lang="en-US" sz="2800" dirty="0">
                <a:solidFill>
                  <a:srgbClr val="FF0000"/>
                </a:solidFill>
              </a:rPr>
              <a:t>size of a protozoan. </a:t>
            </a:r>
          </a:p>
          <a:p>
            <a:r>
              <a:rPr lang="en-US" sz="2800" dirty="0"/>
              <a:t>Visible light is the kind of energy that bounces off of me, into your eyes, and allows you to see me.</a:t>
            </a:r>
          </a:p>
          <a:p>
            <a:r>
              <a:rPr lang="en-US" sz="2800" dirty="0"/>
              <a:t>Anything you can see with your eyes is in the visible light range</a:t>
            </a:r>
          </a:p>
        </p:txBody>
      </p:sp>
      <p:pic>
        <p:nvPicPr>
          <p:cNvPr id="69641" name="Picture 9" descr="MPj03093300000[1]"/>
          <p:cNvPicPr>
            <a:picLocks noGrp="1" noChangeAspect="1" noChangeArrowheads="1"/>
          </p:cNvPicPr>
          <p:nvPr>
            <p:ph sz="half" idx="2"/>
          </p:nvPr>
        </p:nvPicPr>
        <p:blipFill>
          <a:blip r:embed="rId3" cstate="print"/>
          <a:srcRect/>
          <a:stretch>
            <a:fillRect/>
          </a:stretch>
        </p:blipFill>
        <p:spPr>
          <a:xfrm>
            <a:off x="5943600" y="1981200"/>
            <a:ext cx="2395538" cy="3657600"/>
          </a:xfrm>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dirty="0" smtClean="0">
                <a:solidFill>
                  <a:srgbClr val="FFFFFF"/>
                </a:solidFill>
              </a:rPr>
              <a:t>How </a:t>
            </a:r>
            <a:r>
              <a:rPr lang="en-US" dirty="0">
                <a:solidFill>
                  <a:srgbClr val="FFFFFF"/>
                </a:solidFill>
              </a:rPr>
              <a:t>Do We Know</a:t>
            </a:r>
          </a:p>
        </p:txBody>
      </p:sp>
      <p:sp>
        <p:nvSpPr>
          <p:cNvPr id="72707" name="Rectangle 3"/>
          <p:cNvSpPr>
            <a:spLocks noGrp="1" noChangeArrowheads="1"/>
          </p:cNvSpPr>
          <p:nvPr>
            <p:ph type="body" sz="half" idx="1"/>
          </p:nvPr>
        </p:nvSpPr>
        <p:spPr>
          <a:xfrm>
            <a:off x="914400" y="1981200"/>
            <a:ext cx="4800600" cy="4114800"/>
          </a:xfrm>
          <a:noFill/>
        </p:spPr>
        <p:txBody>
          <a:bodyPr/>
          <a:lstStyle/>
          <a:p>
            <a:r>
              <a:rPr lang="en-US" sz="2400" dirty="0"/>
              <a:t>  Ultraviolet wavelengths are even smaller, about the </a:t>
            </a:r>
            <a:r>
              <a:rPr lang="en-US" sz="2400" dirty="0">
                <a:solidFill>
                  <a:srgbClr val="FF0000"/>
                </a:solidFill>
              </a:rPr>
              <a:t>size of a molecule.  </a:t>
            </a:r>
            <a:r>
              <a:rPr lang="en-US" sz="2400" dirty="0"/>
              <a:t>That makes their frequencies very high.</a:t>
            </a:r>
          </a:p>
          <a:p>
            <a:r>
              <a:rPr lang="en-US" sz="2400" dirty="0"/>
              <a:t>A lot of waves can fit in a space, so they have a lot of energy</a:t>
            </a:r>
          </a:p>
          <a:p>
            <a:r>
              <a:rPr lang="en-US" sz="2400" dirty="0"/>
              <a:t>The sun and other stars produce ultraviolet energy</a:t>
            </a:r>
          </a:p>
          <a:p>
            <a:r>
              <a:rPr lang="en-US" sz="2400" dirty="0"/>
              <a:t>Our skin is a detector of ultraviolet energy</a:t>
            </a:r>
          </a:p>
        </p:txBody>
      </p:sp>
      <p:pic>
        <p:nvPicPr>
          <p:cNvPr id="72716" name="Picture 12" descr="MCj02321800000[1]"/>
          <p:cNvPicPr>
            <a:picLocks noGrp="1" noChangeAspect="1" noChangeArrowheads="1"/>
          </p:cNvPicPr>
          <p:nvPr>
            <p:ph sz="quarter" idx="2"/>
          </p:nvPr>
        </p:nvPicPr>
        <p:blipFill>
          <a:blip r:embed="rId3" cstate="print"/>
          <a:srcRect/>
          <a:stretch>
            <a:fillRect/>
          </a:stretch>
        </p:blipFill>
        <p:spPr>
          <a:xfrm>
            <a:off x="5614988" y="2079625"/>
            <a:ext cx="2995612" cy="2847975"/>
          </a:xfr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dirty="0">
                <a:solidFill>
                  <a:srgbClr val="FFFFFF"/>
                </a:solidFill>
              </a:rPr>
              <a:t>How Do We Know</a:t>
            </a:r>
          </a:p>
        </p:txBody>
      </p:sp>
      <p:sp>
        <p:nvSpPr>
          <p:cNvPr id="76803" name="Rectangle 3"/>
          <p:cNvSpPr>
            <a:spLocks noGrp="1" noChangeArrowheads="1"/>
          </p:cNvSpPr>
          <p:nvPr>
            <p:ph type="body" sz="half" idx="1"/>
          </p:nvPr>
        </p:nvSpPr>
        <p:spPr>
          <a:xfrm>
            <a:off x="381000" y="1905000"/>
            <a:ext cx="5029200" cy="4114800"/>
          </a:xfrm>
          <a:noFill/>
        </p:spPr>
        <p:txBody>
          <a:bodyPr/>
          <a:lstStyle/>
          <a:p>
            <a:r>
              <a:rPr lang="en-US" sz="2800" dirty="0"/>
              <a:t>  X-rays are even smaller than Ultraviolet waves, about the </a:t>
            </a:r>
            <a:r>
              <a:rPr lang="en-US" sz="2800" dirty="0">
                <a:solidFill>
                  <a:srgbClr val="FF0000"/>
                </a:solidFill>
              </a:rPr>
              <a:t>size of an </a:t>
            </a:r>
            <a:r>
              <a:rPr lang="en-US" sz="2800" dirty="0" smtClean="0">
                <a:solidFill>
                  <a:srgbClr val="FF0000"/>
                </a:solidFill>
              </a:rPr>
              <a:t>atom</a:t>
            </a:r>
            <a:endParaRPr lang="en-US" sz="2800" dirty="0"/>
          </a:p>
          <a:p>
            <a:r>
              <a:rPr lang="en-US" sz="2800" dirty="0"/>
              <a:t> so they have even more energy than ultraviolet rays</a:t>
            </a:r>
          </a:p>
          <a:p>
            <a:r>
              <a:rPr lang="en-US" sz="2800" dirty="0"/>
              <a:t>Doctors use x-rays to look at your bones.</a:t>
            </a:r>
          </a:p>
          <a:p>
            <a:r>
              <a:rPr lang="en-US" sz="2800" dirty="0"/>
              <a:t>Hot gases in space also emit x-rays</a:t>
            </a:r>
          </a:p>
        </p:txBody>
      </p:sp>
      <p:pic>
        <p:nvPicPr>
          <p:cNvPr id="76809" name="Picture 9" descr="MCj02273460000[1]"/>
          <p:cNvPicPr>
            <a:picLocks noGrp="1" noChangeAspect="1" noChangeArrowheads="1"/>
          </p:cNvPicPr>
          <p:nvPr>
            <p:ph sz="half" idx="2"/>
          </p:nvPr>
        </p:nvPicPr>
        <p:blipFill>
          <a:blip r:embed="rId3" cstate="print"/>
          <a:srcRect/>
          <a:stretch>
            <a:fillRect/>
          </a:stretch>
        </p:blipFill>
        <p:spPr>
          <a:xfrm>
            <a:off x="5715000" y="2209800"/>
            <a:ext cx="6400800" cy="3397250"/>
          </a:xfrm>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dirty="0">
                <a:solidFill>
                  <a:srgbClr val="FFFFFF"/>
                </a:solidFill>
              </a:rPr>
              <a:t>How Do We Know</a:t>
            </a:r>
          </a:p>
        </p:txBody>
      </p:sp>
      <p:sp>
        <p:nvSpPr>
          <p:cNvPr id="79875" name="Rectangle 3"/>
          <p:cNvSpPr>
            <a:spLocks noGrp="1" noChangeArrowheads="1"/>
          </p:cNvSpPr>
          <p:nvPr>
            <p:ph type="body" sz="half" idx="1"/>
          </p:nvPr>
        </p:nvSpPr>
        <p:spPr>
          <a:xfrm>
            <a:off x="457200" y="1981200"/>
            <a:ext cx="5334000" cy="4114800"/>
          </a:xfrm>
          <a:noFill/>
        </p:spPr>
        <p:txBody>
          <a:bodyPr/>
          <a:lstStyle/>
          <a:p>
            <a:pPr>
              <a:lnSpc>
                <a:spcPct val="90000"/>
              </a:lnSpc>
            </a:pPr>
            <a:r>
              <a:rPr lang="en-US" sz="3200" dirty="0"/>
              <a:t>   Gamma rays are even smaller than x-rays, about the </a:t>
            </a:r>
            <a:r>
              <a:rPr lang="en-US" sz="3200" dirty="0">
                <a:solidFill>
                  <a:srgbClr val="FF0000"/>
                </a:solidFill>
              </a:rPr>
              <a:t>size of a nucleus of an atom.  </a:t>
            </a:r>
            <a:r>
              <a:rPr lang="en-US" sz="3200" dirty="0"/>
              <a:t>They have even more energy.</a:t>
            </a:r>
          </a:p>
          <a:p>
            <a:pPr>
              <a:lnSpc>
                <a:spcPct val="90000"/>
              </a:lnSpc>
            </a:pPr>
            <a:r>
              <a:rPr lang="en-US" sz="3200" dirty="0"/>
              <a:t>Radioactive materials, and particle accelerators make gamma rays</a:t>
            </a:r>
          </a:p>
          <a:p>
            <a:pPr>
              <a:lnSpc>
                <a:spcPct val="90000"/>
              </a:lnSpc>
            </a:pPr>
            <a:r>
              <a:rPr lang="en-US" sz="3200" dirty="0"/>
              <a:t>The biggest producer of gamma rays is our universe</a:t>
            </a:r>
          </a:p>
        </p:txBody>
      </p:sp>
      <p:pic>
        <p:nvPicPr>
          <p:cNvPr id="79876" name="Picture 4" descr="MCj02374040000[1]"/>
          <p:cNvPicPr>
            <a:picLocks noGrp="1" noChangeAspect="1" noChangeArrowheads="1"/>
          </p:cNvPicPr>
          <p:nvPr>
            <p:ph sz="quarter" idx="2"/>
          </p:nvPr>
        </p:nvPicPr>
        <p:blipFill>
          <a:blip r:embed="rId3" cstate="print"/>
          <a:srcRect/>
          <a:stretch>
            <a:fillRect/>
          </a:stretch>
        </p:blipFill>
        <p:spPr>
          <a:xfrm>
            <a:off x="5562600" y="2133600"/>
            <a:ext cx="2855913" cy="3290888"/>
          </a:xfrm>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a:solidFill>
                  <a:srgbClr val="FFFFFF"/>
                </a:solidFill>
              </a:rPr>
              <a:t>How Do We Know</a:t>
            </a:r>
          </a:p>
        </p:txBody>
      </p:sp>
      <p:sp>
        <p:nvSpPr>
          <p:cNvPr id="66563" name="Rectangle 3"/>
          <p:cNvSpPr>
            <a:spLocks noGrp="1" noChangeArrowheads="1"/>
          </p:cNvSpPr>
          <p:nvPr>
            <p:ph type="body" sz="half" idx="1"/>
          </p:nvPr>
        </p:nvSpPr>
        <p:spPr>
          <a:xfrm>
            <a:off x="304800" y="1828800"/>
            <a:ext cx="5257800" cy="4114800"/>
          </a:xfrm>
          <a:noFill/>
        </p:spPr>
        <p:txBody>
          <a:bodyPr/>
          <a:lstStyle/>
          <a:p>
            <a:r>
              <a:rPr lang="en-US" sz="2800" dirty="0"/>
              <a:t>We started to make telescopes that would detect different kinds of frequencies </a:t>
            </a:r>
          </a:p>
          <a:p>
            <a:r>
              <a:rPr lang="en-US" sz="2800" dirty="0"/>
              <a:t>Some telescopes can detect visual light energy </a:t>
            </a:r>
          </a:p>
          <a:p>
            <a:r>
              <a:rPr lang="en-US" sz="2800" dirty="0"/>
              <a:t>Some can detect X-ray energy</a:t>
            </a:r>
          </a:p>
          <a:p>
            <a:r>
              <a:rPr lang="en-US" sz="2800" dirty="0"/>
              <a:t>Some can detect radio energy</a:t>
            </a:r>
          </a:p>
          <a:p>
            <a:r>
              <a:rPr lang="en-US" sz="2800" dirty="0"/>
              <a:t>Putting all this information together helps us to understand what’s going on in our universe</a:t>
            </a:r>
          </a:p>
          <a:p>
            <a:endParaRPr lang="en-US" sz="2800" dirty="0"/>
          </a:p>
        </p:txBody>
      </p:sp>
      <p:pic>
        <p:nvPicPr>
          <p:cNvPr id="66568" name="Picture 8" descr="MCj03908100000[1]"/>
          <p:cNvPicPr>
            <a:picLocks noGrp="1" noChangeAspect="1" noChangeArrowheads="1"/>
          </p:cNvPicPr>
          <p:nvPr>
            <p:ph sz="half" idx="2"/>
          </p:nvPr>
        </p:nvPicPr>
        <p:blipFill>
          <a:blip r:embed="rId3" cstate="print"/>
          <a:srcRect/>
          <a:stretch>
            <a:fillRect/>
          </a:stretch>
        </p:blipFill>
        <p:spPr>
          <a:xfrm>
            <a:off x="5562600" y="2514600"/>
            <a:ext cx="3200400" cy="3054350"/>
          </a:xfrm>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1050925" y="955675"/>
            <a:ext cx="184150" cy="457200"/>
          </a:xfrm>
          <a:prstGeom prst="rect">
            <a:avLst/>
          </a:prstGeom>
          <a:noFill/>
          <a:ln w="9525">
            <a:noFill/>
            <a:miter lim="800000"/>
            <a:headEnd/>
            <a:tailEnd/>
          </a:ln>
          <a:effectLst/>
        </p:spPr>
        <p:txBody>
          <a:bodyPr wrap="none">
            <a:spAutoFit/>
          </a:bodyPr>
          <a:lstStyle/>
          <a:p>
            <a:endParaRPr lang="en-US" sz="2400"/>
          </a:p>
        </p:txBody>
      </p:sp>
      <p:pic>
        <p:nvPicPr>
          <p:cNvPr id="130051" name="Picture 3" descr="em_thru_atmosphere2"/>
          <p:cNvPicPr>
            <a:picLocks noChangeAspect="1" noChangeArrowheads="1"/>
          </p:cNvPicPr>
          <p:nvPr/>
        </p:nvPicPr>
        <p:blipFill>
          <a:blip r:embed="rId3" cstate="print"/>
          <a:srcRect/>
          <a:stretch>
            <a:fillRect/>
          </a:stretch>
        </p:blipFill>
        <p:spPr bwMode="auto">
          <a:xfrm>
            <a:off x="1600200" y="1852613"/>
            <a:ext cx="7086600" cy="2979737"/>
          </a:xfrm>
          <a:prstGeom prst="rect">
            <a:avLst/>
          </a:prstGeom>
          <a:noFill/>
        </p:spPr>
      </p:pic>
      <p:sp>
        <p:nvSpPr>
          <p:cNvPr id="130052" name="Rectangle 4"/>
          <p:cNvSpPr>
            <a:spLocks noChangeArrowheads="1"/>
          </p:cNvSpPr>
          <p:nvPr/>
        </p:nvSpPr>
        <p:spPr bwMode="auto">
          <a:xfrm>
            <a:off x="6037263" y="4495800"/>
            <a:ext cx="2649537" cy="244475"/>
          </a:xfrm>
          <a:prstGeom prst="rect">
            <a:avLst/>
          </a:prstGeom>
          <a:noFill/>
          <a:ln w="9525">
            <a:noFill/>
            <a:miter lim="800000"/>
            <a:headEnd/>
            <a:tailEnd/>
          </a:ln>
          <a:effectLst/>
        </p:spPr>
        <p:txBody>
          <a:bodyPr wrap="none">
            <a:spAutoFit/>
          </a:bodyPr>
          <a:lstStyle/>
          <a:p>
            <a:r>
              <a:rPr lang="en-US" sz="1000"/>
              <a:t>http://imagers.gsfc.nasa.gov/ems/atmosphere.gif</a:t>
            </a:r>
          </a:p>
        </p:txBody>
      </p:sp>
      <p:sp>
        <p:nvSpPr>
          <p:cNvPr id="130053" name="Rectangle 5"/>
          <p:cNvSpPr>
            <a:spLocks noGrp="1" noChangeArrowheads="1"/>
          </p:cNvSpPr>
          <p:nvPr>
            <p:ph type="body" sz="half" idx="2"/>
          </p:nvPr>
        </p:nvSpPr>
        <p:spPr>
          <a:xfrm>
            <a:off x="914400" y="5029200"/>
            <a:ext cx="8229600" cy="2057400"/>
          </a:xfrm>
        </p:spPr>
        <p:txBody>
          <a:bodyPr/>
          <a:lstStyle/>
          <a:p>
            <a:pPr algn="ctr">
              <a:spcBef>
                <a:spcPct val="0"/>
              </a:spcBef>
              <a:buFontTx/>
              <a:buNone/>
            </a:pPr>
            <a:endParaRPr lang="en-US" sz="2800"/>
          </a:p>
          <a:p>
            <a:pPr algn="ctr">
              <a:spcBef>
                <a:spcPct val="0"/>
              </a:spcBef>
              <a:buFontTx/>
              <a:buNone/>
            </a:pPr>
            <a:r>
              <a:rPr lang="en-US" sz="2800"/>
              <a:t>To see gamma rays, X-rays, most UV and </a:t>
            </a:r>
            <a:br>
              <a:rPr lang="en-US" sz="2800"/>
            </a:br>
            <a:r>
              <a:rPr lang="en-US" sz="2800"/>
              <a:t>some IR you must go to space</a:t>
            </a:r>
          </a:p>
        </p:txBody>
      </p:sp>
      <p:sp>
        <p:nvSpPr>
          <p:cNvPr id="130054" name="Rectangle 6"/>
          <p:cNvSpPr>
            <a:spLocks noChangeArrowheads="1"/>
          </p:cNvSpPr>
          <p:nvPr/>
        </p:nvSpPr>
        <p:spPr bwMode="auto">
          <a:xfrm>
            <a:off x="3200400" y="228600"/>
            <a:ext cx="5656036" cy="1089529"/>
          </a:xfrm>
          <a:prstGeom prst="rect">
            <a:avLst/>
          </a:prstGeom>
          <a:noFill/>
          <a:ln w="9525">
            <a:noFill/>
            <a:miter lim="800000"/>
            <a:headEnd/>
            <a:tailEnd/>
          </a:ln>
          <a:effectLst/>
        </p:spPr>
        <p:txBody>
          <a:bodyPr wrap="none">
            <a:spAutoFit/>
          </a:bodyPr>
          <a:lstStyle/>
          <a:p>
            <a:pPr algn="r">
              <a:lnSpc>
                <a:spcPct val="90000"/>
              </a:lnSpc>
            </a:pPr>
            <a:r>
              <a:rPr lang="en-US" sz="2400" b="1" dirty="0">
                <a:solidFill>
                  <a:srgbClr val="FFFFFF"/>
                </a:solidFill>
              </a:rPr>
              <a:t>Only </a:t>
            </a:r>
            <a:endParaRPr lang="en-US" sz="2400" b="1" dirty="0" smtClean="0">
              <a:solidFill>
                <a:srgbClr val="FFFFFF"/>
              </a:solidFill>
            </a:endParaRPr>
          </a:p>
          <a:p>
            <a:pPr algn="r">
              <a:lnSpc>
                <a:spcPct val="90000"/>
              </a:lnSpc>
            </a:pPr>
            <a:r>
              <a:rPr lang="en-US" sz="2400" b="1" dirty="0" smtClean="0">
                <a:solidFill>
                  <a:srgbClr val="FFFFFF"/>
                </a:solidFill>
              </a:rPr>
              <a:t>visible</a:t>
            </a:r>
            <a:r>
              <a:rPr lang="en-US" sz="2400" b="1" dirty="0">
                <a:solidFill>
                  <a:srgbClr val="FFFFFF"/>
                </a:solidFill>
              </a:rPr>
              <a:t>, radio and </a:t>
            </a:r>
            <a:endParaRPr lang="en-US" sz="2400" b="1" dirty="0" smtClean="0">
              <a:solidFill>
                <a:srgbClr val="FFFFFF"/>
              </a:solidFill>
            </a:endParaRPr>
          </a:p>
          <a:p>
            <a:pPr algn="r">
              <a:lnSpc>
                <a:spcPct val="90000"/>
              </a:lnSpc>
            </a:pPr>
            <a:r>
              <a:rPr lang="en-US" sz="2400" b="1" dirty="0" smtClean="0">
                <a:solidFill>
                  <a:srgbClr val="FFFFFF"/>
                </a:solidFill>
              </a:rPr>
              <a:t>some </a:t>
            </a:r>
            <a:r>
              <a:rPr lang="en-US" sz="2400" b="1" dirty="0" err="1">
                <a:solidFill>
                  <a:srgbClr val="FFFFFF"/>
                </a:solidFill>
              </a:rPr>
              <a:t>IR</a:t>
            </a:r>
            <a:r>
              <a:rPr lang="en-US" sz="2400" b="1" dirty="0">
                <a:solidFill>
                  <a:srgbClr val="FFFFFF"/>
                </a:solidFill>
              </a:rPr>
              <a:t> and UV gets through the air!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FF"/>
                </a:solidFill>
              </a:rPr>
              <a:t>How to start?</a:t>
            </a:r>
            <a:endParaRPr lang="en-US" dirty="0">
              <a:solidFill>
                <a:srgbClr val="FFFFFF"/>
              </a:solidFill>
            </a:endParaRPr>
          </a:p>
        </p:txBody>
      </p:sp>
      <p:sp>
        <p:nvSpPr>
          <p:cNvPr id="1054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r>
            <a:b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7" name="Picture 6"/>
          <p:cNvPicPr/>
          <p:nvPr/>
        </p:nvPicPr>
        <p:blipFill>
          <a:blip r:embed="rId2" cstate="print"/>
          <a:srcRect l="15603" r="27071" b="4661"/>
          <a:stretch>
            <a:fillRect/>
          </a:stretch>
        </p:blipFill>
        <p:spPr bwMode="auto">
          <a:xfrm>
            <a:off x="304800" y="1676400"/>
            <a:ext cx="4572000" cy="4495800"/>
          </a:xfrm>
          <a:prstGeom prst="rect">
            <a:avLst/>
          </a:prstGeom>
          <a:noFill/>
          <a:ln w="9525">
            <a:noFill/>
            <a:miter lim="800000"/>
            <a:headEnd/>
            <a:tailEnd/>
          </a:ln>
        </p:spPr>
      </p:pic>
      <p:sp>
        <p:nvSpPr>
          <p:cNvPr id="8" name="TextBox 7"/>
          <p:cNvSpPr txBox="1"/>
          <p:nvPr/>
        </p:nvSpPr>
        <p:spPr>
          <a:xfrm>
            <a:off x="4953000" y="2057400"/>
            <a:ext cx="3581400" cy="3539430"/>
          </a:xfrm>
          <a:prstGeom prst="rect">
            <a:avLst/>
          </a:prstGeom>
          <a:noFill/>
        </p:spPr>
        <p:txBody>
          <a:bodyPr wrap="square" rtlCol="0">
            <a:spAutoFit/>
          </a:bodyPr>
          <a:lstStyle/>
          <a:p>
            <a:pPr>
              <a:buFont typeface="Arial" pitchFamily="34" charset="0"/>
              <a:buChar char="•"/>
            </a:pPr>
            <a:r>
              <a:rPr lang="en-US" sz="2800" dirty="0" smtClean="0"/>
              <a:t>Introduce students to Epo and  Alkina in the EPO Chronicles .</a:t>
            </a:r>
          </a:p>
          <a:p>
            <a:pPr>
              <a:buFont typeface="Arial" pitchFamily="34" charset="0"/>
              <a:buChar char="•"/>
            </a:pPr>
            <a:r>
              <a:rPr lang="en-US" sz="2800" dirty="0" smtClean="0"/>
              <a:t>Have them follow their adventures and write about them in a journal for homework.</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228600"/>
            <a:ext cx="7772400" cy="1143000"/>
          </a:xfrm>
        </p:spPr>
        <p:txBody>
          <a:bodyPr/>
          <a:lstStyle/>
          <a:p>
            <a:r>
              <a:rPr lang="en-US" dirty="0">
                <a:solidFill>
                  <a:srgbClr val="FFFFFF"/>
                </a:solidFill>
              </a:rPr>
              <a:t>How Do We Know?</a:t>
            </a:r>
          </a:p>
        </p:txBody>
      </p:sp>
      <p:pic>
        <p:nvPicPr>
          <p:cNvPr id="47113" name="Picture 9" descr="picture of HST"/>
          <p:cNvPicPr>
            <a:picLocks noGrp="1" noChangeAspect="1" noChangeArrowheads="1"/>
          </p:cNvPicPr>
          <p:nvPr>
            <p:ph sz="half" idx="2"/>
          </p:nvPr>
        </p:nvPicPr>
        <p:blipFill>
          <a:blip r:embed="rId3" cstate="print"/>
          <a:srcRect/>
          <a:stretch>
            <a:fillRect/>
          </a:stretch>
        </p:blipFill>
        <p:spPr>
          <a:xfrm>
            <a:off x="914400" y="2819400"/>
            <a:ext cx="3352800" cy="3286125"/>
          </a:xfrm>
          <a:noFill/>
          <a:ln/>
        </p:spPr>
      </p:pic>
      <p:sp>
        <p:nvSpPr>
          <p:cNvPr id="47116" name="Text Box 12"/>
          <p:cNvSpPr txBox="1">
            <a:spLocks noChangeArrowheads="1"/>
          </p:cNvSpPr>
          <p:nvPr/>
        </p:nvSpPr>
        <p:spPr bwMode="auto">
          <a:xfrm>
            <a:off x="4495800" y="2286000"/>
            <a:ext cx="4343400" cy="4247317"/>
          </a:xfrm>
          <a:prstGeom prst="rect">
            <a:avLst/>
          </a:prstGeom>
          <a:noFill/>
          <a:ln w="9525">
            <a:noFill/>
            <a:miter lim="800000"/>
            <a:headEnd/>
            <a:tailEnd/>
          </a:ln>
          <a:effectLst/>
        </p:spPr>
        <p:txBody>
          <a:bodyPr>
            <a:spAutoFit/>
          </a:bodyPr>
          <a:lstStyle/>
          <a:p>
            <a:pPr>
              <a:spcBef>
                <a:spcPct val="50000"/>
              </a:spcBef>
              <a:buFontTx/>
              <a:buChar char="•"/>
            </a:pPr>
            <a:r>
              <a:rPr lang="en-US" sz="2000" dirty="0"/>
              <a:t>Is probably the most famous of Telescopes</a:t>
            </a:r>
          </a:p>
          <a:p>
            <a:pPr>
              <a:spcBef>
                <a:spcPct val="50000"/>
              </a:spcBef>
              <a:buFontTx/>
              <a:buChar char="•"/>
            </a:pPr>
            <a:r>
              <a:rPr lang="en-US" sz="2000" dirty="0"/>
              <a:t>Three cameras, two spectrographs, and fine guidance sensors </a:t>
            </a:r>
          </a:p>
          <a:p>
            <a:pPr>
              <a:spcBef>
                <a:spcPct val="50000"/>
              </a:spcBef>
              <a:buFontTx/>
              <a:buChar char="•"/>
            </a:pPr>
            <a:r>
              <a:rPr lang="en-US" sz="2000" dirty="0"/>
              <a:t>Produces high resolution images of astronomical objects </a:t>
            </a:r>
          </a:p>
          <a:p>
            <a:pPr>
              <a:spcBef>
                <a:spcPct val="50000"/>
              </a:spcBef>
              <a:buFontTx/>
              <a:buChar char="•"/>
            </a:pPr>
            <a:r>
              <a:rPr lang="en-US" sz="2000" dirty="0"/>
              <a:t>Its images are 10 times better than the best telescope on earth.</a:t>
            </a:r>
          </a:p>
          <a:p>
            <a:pPr>
              <a:spcBef>
                <a:spcPct val="50000"/>
              </a:spcBef>
              <a:buFontTx/>
              <a:buChar char="•"/>
            </a:pPr>
            <a:r>
              <a:rPr lang="en-US" sz="2000" dirty="0"/>
              <a:t>Takes pictures of small areas in great detail</a:t>
            </a:r>
          </a:p>
          <a:p>
            <a:pPr>
              <a:spcBef>
                <a:spcPct val="50000"/>
              </a:spcBef>
              <a:buFontTx/>
              <a:buChar char="•"/>
            </a:pPr>
            <a:endParaRPr lang="en-US" sz="2000" dirty="0"/>
          </a:p>
        </p:txBody>
      </p:sp>
      <p:sp>
        <p:nvSpPr>
          <p:cNvPr id="47121" name="WordArt 17"/>
          <p:cNvSpPr>
            <a:spLocks noChangeArrowheads="1" noChangeShapeType="1" noTextEdit="1"/>
          </p:cNvSpPr>
          <p:nvPr/>
        </p:nvSpPr>
        <p:spPr bwMode="auto">
          <a:xfrm>
            <a:off x="1447800" y="1562100"/>
            <a:ext cx="6991350" cy="571500"/>
          </a:xfrm>
          <a:prstGeom prst="rect">
            <a:avLst/>
          </a:prstGeom>
        </p:spPr>
        <p:txBody>
          <a:bodyPr wrap="none" fromWordArt="1">
            <a:prstTxWarp prst="textPlain">
              <a:avLst>
                <a:gd name="adj" fmla="val 50000"/>
              </a:avLst>
            </a:prstTxWarp>
          </a:bodyPr>
          <a:lstStyle/>
          <a:p>
            <a:pPr algn="ctr"/>
            <a:r>
              <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Hubble Space Telescope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85800" y="304800"/>
            <a:ext cx="7772400" cy="1143000"/>
          </a:xfrm>
        </p:spPr>
        <p:txBody>
          <a:bodyPr/>
          <a:lstStyle/>
          <a:p>
            <a:r>
              <a:rPr lang="en-US" dirty="0">
                <a:solidFill>
                  <a:srgbClr val="FFFFFF"/>
                </a:solidFill>
              </a:rPr>
              <a:t>How Do We Know?</a:t>
            </a:r>
          </a:p>
        </p:txBody>
      </p:sp>
      <p:sp>
        <p:nvSpPr>
          <p:cNvPr id="51204" name="Text Box 4"/>
          <p:cNvSpPr txBox="1">
            <a:spLocks noChangeArrowheads="1"/>
          </p:cNvSpPr>
          <p:nvPr/>
        </p:nvSpPr>
        <p:spPr bwMode="auto">
          <a:xfrm>
            <a:off x="3962400" y="2362200"/>
            <a:ext cx="5181600" cy="3985706"/>
          </a:xfrm>
          <a:prstGeom prst="rect">
            <a:avLst/>
          </a:prstGeom>
          <a:noFill/>
          <a:ln w="9525">
            <a:noFill/>
            <a:miter lim="800000"/>
            <a:headEnd/>
            <a:tailEnd/>
          </a:ln>
          <a:effectLst/>
        </p:spPr>
        <p:txBody>
          <a:bodyPr wrap="square">
            <a:spAutoFit/>
          </a:bodyPr>
          <a:lstStyle/>
          <a:p>
            <a:pPr>
              <a:spcBef>
                <a:spcPct val="50000"/>
              </a:spcBef>
              <a:buFontTx/>
              <a:buChar char="•"/>
            </a:pPr>
            <a:r>
              <a:rPr lang="en-US" sz="2200" dirty="0"/>
              <a:t>Relatively small satellite. It is just about </a:t>
            </a:r>
            <a:r>
              <a:rPr lang="en-US" sz="2200" dirty="0">
                <a:solidFill>
                  <a:srgbClr val="FF0000"/>
                </a:solidFill>
              </a:rPr>
              <a:t>six feet tall </a:t>
            </a:r>
            <a:r>
              <a:rPr lang="en-US" sz="2200" dirty="0"/>
              <a:t>and as wide as your outstretched arms. </a:t>
            </a:r>
          </a:p>
          <a:p>
            <a:pPr>
              <a:spcBef>
                <a:spcPct val="50000"/>
              </a:spcBef>
              <a:buFontTx/>
              <a:buChar char="•"/>
            </a:pPr>
            <a:r>
              <a:rPr lang="en-US" sz="2200" dirty="0"/>
              <a:t>The two mirrors of the </a:t>
            </a:r>
            <a:r>
              <a:rPr lang="en-US" sz="2200" dirty="0" err="1"/>
              <a:t>GALEX</a:t>
            </a:r>
            <a:r>
              <a:rPr lang="en-US" sz="2200" dirty="0"/>
              <a:t> telescope are just a half meter </a:t>
            </a:r>
            <a:r>
              <a:rPr lang="en-US" sz="2200" dirty="0">
                <a:solidFill>
                  <a:srgbClr val="FF0000"/>
                </a:solidFill>
              </a:rPr>
              <a:t>(20 inches) across </a:t>
            </a:r>
          </a:p>
          <a:p>
            <a:pPr>
              <a:spcBef>
                <a:spcPct val="50000"/>
              </a:spcBef>
              <a:buFontTx/>
              <a:buChar char="•"/>
            </a:pPr>
            <a:r>
              <a:rPr lang="en-US" sz="2200" dirty="0"/>
              <a:t>Acts like a digital camera that takes pictures in the ultraviolet range of light waves</a:t>
            </a:r>
          </a:p>
          <a:p>
            <a:pPr>
              <a:spcBef>
                <a:spcPct val="50000"/>
              </a:spcBef>
              <a:buFontTx/>
              <a:buChar char="•"/>
            </a:pPr>
            <a:r>
              <a:rPr lang="en-US" sz="2200" dirty="0"/>
              <a:t>Takes broad far away shots of the sky </a:t>
            </a:r>
          </a:p>
        </p:txBody>
      </p:sp>
      <p:sp>
        <p:nvSpPr>
          <p:cNvPr id="51205" name="WordArt 5"/>
          <p:cNvSpPr>
            <a:spLocks noChangeArrowheads="1" noChangeShapeType="1" noTextEdit="1"/>
          </p:cNvSpPr>
          <p:nvPr/>
        </p:nvSpPr>
        <p:spPr bwMode="auto">
          <a:xfrm>
            <a:off x="1447800" y="1524000"/>
            <a:ext cx="6991350" cy="5715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GALEX Space Telescope</a:t>
            </a:r>
          </a:p>
        </p:txBody>
      </p:sp>
      <p:pic>
        <p:nvPicPr>
          <p:cNvPr id="51210" name="Picture 10" descr="Artists impression of GALEX in orbit"/>
          <p:cNvPicPr>
            <a:picLocks noGrp="1" noChangeAspect="1" noChangeArrowheads="1"/>
          </p:cNvPicPr>
          <p:nvPr>
            <p:ph idx="1"/>
          </p:nvPr>
        </p:nvPicPr>
        <p:blipFill>
          <a:blip r:embed="rId3" cstate="print"/>
          <a:srcRect/>
          <a:stretch>
            <a:fillRect/>
          </a:stretch>
        </p:blipFill>
        <p:spPr>
          <a:xfrm>
            <a:off x="685800" y="2362200"/>
            <a:ext cx="2916237" cy="3352800"/>
          </a:xfrm>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533400" y="533400"/>
            <a:ext cx="8229600" cy="838200"/>
          </a:xfrm>
        </p:spPr>
        <p:txBody>
          <a:bodyPr/>
          <a:lstStyle/>
          <a:p>
            <a:r>
              <a:rPr lang="en-US" dirty="0">
                <a:solidFill>
                  <a:srgbClr val="FFFFFF"/>
                </a:solidFill>
              </a:rPr>
              <a:t>How Do We Know?</a:t>
            </a:r>
          </a:p>
        </p:txBody>
      </p:sp>
      <p:sp>
        <p:nvSpPr>
          <p:cNvPr id="52228" name="Text Box 4"/>
          <p:cNvSpPr txBox="1">
            <a:spLocks noChangeArrowheads="1"/>
          </p:cNvSpPr>
          <p:nvPr/>
        </p:nvSpPr>
        <p:spPr bwMode="auto">
          <a:xfrm>
            <a:off x="2743200" y="2514600"/>
            <a:ext cx="6400800" cy="4154984"/>
          </a:xfrm>
          <a:prstGeom prst="rect">
            <a:avLst/>
          </a:prstGeom>
          <a:noFill/>
          <a:ln w="9525">
            <a:noFill/>
            <a:miter lim="800000"/>
            <a:headEnd/>
            <a:tailEnd/>
          </a:ln>
          <a:effectLst/>
        </p:spPr>
        <p:txBody>
          <a:bodyPr wrap="square">
            <a:spAutoFit/>
          </a:bodyPr>
          <a:lstStyle/>
          <a:p>
            <a:pPr>
              <a:spcBef>
                <a:spcPct val="50000"/>
              </a:spcBef>
              <a:buFontTx/>
              <a:buChar char="•"/>
            </a:pPr>
            <a:r>
              <a:rPr lang="en-US" sz="2400" b="1" dirty="0"/>
              <a:t>Orbits the earth once every 98 minutes</a:t>
            </a:r>
          </a:p>
          <a:p>
            <a:pPr>
              <a:spcBef>
                <a:spcPct val="50000"/>
              </a:spcBef>
              <a:buFontTx/>
              <a:buChar char="•"/>
            </a:pPr>
            <a:r>
              <a:rPr lang="en-US" sz="2400" b="1" dirty="0"/>
              <a:t>Takes pictures that are 2 moons wide </a:t>
            </a:r>
          </a:p>
          <a:p>
            <a:pPr>
              <a:spcBef>
                <a:spcPct val="50000"/>
              </a:spcBef>
              <a:buFontTx/>
              <a:buChar char="•"/>
            </a:pPr>
            <a:r>
              <a:rPr lang="en-US" sz="2400" b="1" dirty="0"/>
              <a:t>Has special mirrors that curve the light.</a:t>
            </a:r>
          </a:p>
          <a:p>
            <a:pPr>
              <a:spcBef>
                <a:spcPct val="50000"/>
              </a:spcBef>
              <a:buFontTx/>
              <a:buChar char="•"/>
            </a:pPr>
            <a:r>
              <a:rPr lang="en-US" sz="2400" b="1" dirty="0"/>
              <a:t>Ordinary telescopes would get images that looked like comets from such a large scan of the sky.  </a:t>
            </a:r>
            <a:r>
              <a:rPr lang="en-US" sz="2400" b="1" dirty="0" err="1"/>
              <a:t>GALEX’s</a:t>
            </a:r>
            <a:r>
              <a:rPr lang="en-US" sz="2400" b="1" dirty="0"/>
              <a:t> mirrors change that kind of image into a flat picture</a:t>
            </a:r>
          </a:p>
          <a:p>
            <a:pPr>
              <a:spcBef>
                <a:spcPct val="50000"/>
              </a:spcBef>
              <a:buFontTx/>
              <a:buChar char="•"/>
            </a:pPr>
            <a:r>
              <a:rPr lang="en-US" sz="2400" b="1" dirty="0"/>
              <a:t>In addition to visible light </a:t>
            </a:r>
            <a:r>
              <a:rPr lang="en-US" sz="2400" b="1" dirty="0" err="1"/>
              <a:t>GALEX</a:t>
            </a:r>
            <a:r>
              <a:rPr lang="en-US" sz="2400" b="1" dirty="0"/>
              <a:t> has detectors that can read ultra violet light</a:t>
            </a:r>
          </a:p>
        </p:txBody>
      </p:sp>
      <p:sp>
        <p:nvSpPr>
          <p:cNvPr id="52229" name="WordArt 5"/>
          <p:cNvSpPr>
            <a:spLocks noChangeArrowheads="1" noChangeShapeType="1" noTextEdit="1"/>
          </p:cNvSpPr>
          <p:nvPr/>
        </p:nvSpPr>
        <p:spPr bwMode="auto">
          <a:xfrm>
            <a:off x="990600" y="1676400"/>
            <a:ext cx="6991350" cy="571500"/>
          </a:xfrm>
          <a:prstGeom prst="rect">
            <a:avLst/>
          </a:prstGeom>
        </p:spPr>
        <p:txBody>
          <a:bodyPr wrap="none" fromWordArt="1">
            <a:prstTxWarp prst="textPlain">
              <a:avLst>
                <a:gd name="adj" fmla="val 50000"/>
              </a:avLst>
            </a:prstTxWarp>
          </a:bodyPr>
          <a:lstStyle/>
          <a:p>
            <a:pPr algn="ctr"/>
            <a:r>
              <a:rPr lang="en-US" sz="3600" kern="10" dirty="0" err="1">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GALEX</a:t>
            </a:r>
            <a:r>
              <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Space Telescope</a:t>
            </a:r>
          </a:p>
        </p:txBody>
      </p:sp>
      <p:pic>
        <p:nvPicPr>
          <p:cNvPr id="52233" name="Picture 9" descr="GALEX Engineering Drawing"/>
          <p:cNvPicPr>
            <a:picLocks noGrp="1" noChangeAspect="1" noChangeArrowheads="1"/>
          </p:cNvPicPr>
          <p:nvPr>
            <p:ph sz="half" idx="1"/>
          </p:nvPr>
        </p:nvPicPr>
        <p:blipFill>
          <a:blip r:embed="rId3" cstate="print"/>
          <a:srcRect/>
          <a:stretch>
            <a:fillRect/>
          </a:stretch>
        </p:blipFill>
        <p:spPr>
          <a:xfrm>
            <a:off x="0" y="2514600"/>
            <a:ext cx="2716212" cy="3429000"/>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304800"/>
            <a:ext cx="7772400" cy="1143000"/>
          </a:xfrm>
        </p:spPr>
        <p:txBody>
          <a:bodyPr/>
          <a:lstStyle/>
          <a:p>
            <a:r>
              <a:rPr lang="en-US" dirty="0">
                <a:solidFill>
                  <a:srgbClr val="FFFFFF"/>
                </a:solidFill>
              </a:rPr>
              <a:t>How Do We Know?</a:t>
            </a:r>
          </a:p>
        </p:txBody>
      </p:sp>
      <p:sp>
        <p:nvSpPr>
          <p:cNvPr id="55299" name="Text Box 3"/>
          <p:cNvSpPr txBox="1">
            <a:spLocks noChangeArrowheads="1"/>
          </p:cNvSpPr>
          <p:nvPr/>
        </p:nvSpPr>
        <p:spPr bwMode="auto">
          <a:xfrm>
            <a:off x="4648200" y="2514600"/>
            <a:ext cx="4343400" cy="3743325"/>
          </a:xfrm>
          <a:prstGeom prst="rect">
            <a:avLst/>
          </a:prstGeom>
          <a:noFill/>
          <a:ln w="9525">
            <a:noFill/>
            <a:miter lim="800000"/>
            <a:headEnd/>
            <a:tailEnd/>
          </a:ln>
          <a:effectLst/>
        </p:spPr>
        <p:txBody>
          <a:bodyPr>
            <a:spAutoFit/>
          </a:bodyPr>
          <a:lstStyle/>
          <a:p>
            <a:pPr>
              <a:spcBef>
                <a:spcPct val="50000"/>
              </a:spcBef>
              <a:buFontTx/>
              <a:buChar char="•"/>
            </a:pPr>
            <a:r>
              <a:rPr lang="en-US" sz="2400"/>
              <a:t>Hubble Telescope takes very detailed pictures of a very small section of the sky</a:t>
            </a:r>
          </a:p>
          <a:p>
            <a:pPr>
              <a:spcBef>
                <a:spcPct val="50000"/>
              </a:spcBef>
              <a:buFontTx/>
              <a:buChar char="•"/>
            </a:pPr>
            <a:r>
              <a:rPr lang="en-US" sz="2400"/>
              <a:t>GALEX takes very large pictures of very large pieces of the sky</a:t>
            </a:r>
          </a:p>
          <a:p>
            <a:pPr>
              <a:spcBef>
                <a:spcPct val="50000"/>
              </a:spcBef>
              <a:buFontTx/>
              <a:buChar char="•"/>
            </a:pPr>
            <a:r>
              <a:rPr lang="en-US" sz="2400"/>
              <a:t>It’s kind of like Hubble taking close up pictures and GALEX taking landscape picture </a:t>
            </a:r>
          </a:p>
        </p:txBody>
      </p:sp>
      <p:sp>
        <p:nvSpPr>
          <p:cNvPr id="55300" name="WordArt 4"/>
          <p:cNvSpPr>
            <a:spLocks noChangeArrowheads="1" noChangeShapeType="1" noTextEdit="1"/>
          </p:cNvSpPr>
          <p:nvPr/>
        </p:nvSpPr>
        <p:spPr bwMode="auto">
          <a:xfrm>
            <a:off x="990600" y="1676400"/>
            <a:ext cx="6991350" cy="571500"/>
          </a:xfrm>
          <a:prstGeom prst="rect">
            <a:avLst/>
          </a:prstGeom>
        </p:spPr>
        <p:txBody>
          <a:bodyPr wrap="none" fromWordArt="1">
            <a:prstTxWarp prst="textPlain">
              <a:avLst>
                <a:gd name="adj" fmla="val 50000"/>
              </a:avLst>
            </a:prstTxWarp>
          </a:bodyPr>
          <a:lstStyle/>
          <a:p>
            <a:pPr algn="ctr"/>
            <a:r>
              <a:rPr lang="en-US" sz="3600" kern="10" dirty="0" err="1">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GALEX</a:t>
            </a:r>
            <a:r>
              <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Space Telescope</a:t>
            </a:r>
          </a:p>
        </p:txBody>
      </p:sp>
      <p:pic>
        <p:nvPicPr>
          <p:cNvPr id="55304" name="Picture 8" descr="GALEX - HST comparison"/>
          <p:cNvPicPr>
            <a:picLocks noChangeAspect="1" noChangeArrowheads="1"/>
          </p:cNvPicPr>
          <p:nvPr/>
        </p:nvPicPr>
        <p:blipFill>
          <a:blip r:embed="rId3" cstate="print"/>
          <a:srcRect/>
          <a:stretch>
            <a:fillRect/>
          </a:stretch>
        </p:blipFill>
        <p:spPr bwMode="auto">
          <a:xfrm>
            <a:off x="304800" y="2590800"/>
            <a:ext cx="4033014" cy="30480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381000"/>
            <a:ext cx="8229600" cy="838200"/>
          </a:xfrm>
        </p:spPr>
        <p:txBody>
          <a:bodyPr/>
          <a:lstStyle/>
          <a:p>
            <a:r>
              <a:rPr lang="en-US" dirty="0">
                <a:solidFill>
                  <a:srgbClr val="FFFFFF"/>
                </a:solidFill>
              </a:rPr>
              <a:t>How Do We Know?</a:t>
            </a:r>
          </a:p>
        </p:txBody>
      </p:sp>
      <p:sp>
        <p:nvSpPr>
          <p:cNvPr id="53252" name="Text Box 4"/>
          <p:cNvSpPr txBox="1">
            <a:spLocks noChangeArrowheads="1"/>
          </p:cNvSpPr>
          <p:nvPr/>
        </p:nvSpPr>
        <p:spPr bwMode="auto">
          <a:xfrm>
            <a:off x="4495800" y="2819400"/>
            <a:ext cx="4343400" cy="3560763"/>
          </a:xfrm>
          <a:prstGeom prst="rect">
            <a:avLst/>
          </a:prstGeom>
          <a:noFill/>
          <a:ln w="9525">
            <a:noFill/>
            <a:miter lim="800000"/>
            <a:headEnd/>
            <a:tailEnd/>
          </a:ln>
          <a:effectLst/>
        </p:spPr>
        <p:txBody>
          <a:bodyPr>
            <a:spAutoFit/>
          </a:bodyPr>
          <a:lstStyle/>
          <a:p>
            <a:pPr>
              <a:spcBef>
                <a:spcPct val="50000"/>
              </a:spcBef>
              <a:buFontTx/>
              <a:buChar char="•"/>
            </a:pPr>
            <a:r>
              <a:rPr lang="en-US" sz="2400"/>
              <a:t>Scientists take pictures from Hubble and Galax and compare and contrast the data from both telescopes</a:t>
            </a:r>
          </a:p>
          <a:p>
            <a:pPr>
              <a:spcBef>
                <a:spcPct val="50000"/>
              </a:spcBef>
              <a:buFontTx/>
              <a:buChar char="•"/>
            </a:pPr>
            <a:r>
              <a:rPr lang="en-US" sz="2400"/>
              <a:t>The analysis of these images and images from many more telescopes are the basis of what we know about the Universe today.</a:t>
            </a:r>
          </a:p>
        </p:txBody>
      </p:sp>
      <p:sp>
        <p:nvSpPr>
          <p:cNvPr id="53253" name="WordArt 5"/>
          <p:cNvSpPr>
            <a:spLocks noChangeArrowheads="1" noChangeShapeType="1" noTextEdit="1"/>
          </p:cNvSpPr>
          <p:nvPr/>
        </p:nvSpPr>
        <p:spPr bwMode="auto">
          <a:xfrm>
            <a:off x="381000" y="1676400"/>
            <a:ext cx="8382000" cy="914400"/>
          </a:xfrm>
          <a:prstGeom prst="rect">
            <a:avLst/>
          </a:prstGeom>
        </p:spPr>
        <p:txBody>
          <a:bodyPr wrap="none" fromWordArt="1">
            <a:prstTxWarp prst="textPlain">
              <a:avLst>
                <a:gd name="adj" fmla="val 50000"/>
              </a:avLst>
            </a:prstTxWarp>
          </a:bodyPr>
          <a:lstStyle/>
          <a:p>
            <a:pPr algn="ctr"/>
            <a:r>
              <a:rPr lang="en-US" sz="3600" kern="10" dirty="0" err="1">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GALEX</a:t>
            </a:r>
            <a:r>
              <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&amp; Hubble Space Telescopes </a:t>
            </a:r>
            <a:endParaRPr lang="en-US" sz="36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a:p>
            <a:pPr algn="ctr"/>
            <a:r>
              <a:rPr lang="en-US" sz="36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Working </a:t>
            </a:r>
            <a:r>
              <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Together</a:t>
            </a:r>
          </a:p>
        </p:txBody>
      </p:sp>
      <p:pic>
        <p:nvPicPr>
          <p:cNvPr id="53255" name="Picture 7" descr="GALEX in the Laboratory"/>
          <p:cNvPicPr>
            <a:picLocks noGrp="1" noChangeAspect="1" noChangeArrowheads="1"/>
          </p:cNvPicPr>
          <p:nvPr>
            <p:ph sz="half" idx="2"/>
          </p:nvPr>
        </p:nvPicPr>
        <p:blipFill>
          <a:blip r:embed="rId3" cstate="print"/>
          <a:srcRect/>
          <a:stretch>
            <a:fillRect/>
          </a:stretch>
        </p:blipFill>
        <p:spPr>
          <a:xfrm>
            <a:off x="519840" y="3200400"/>
            <a:ext cx="3804510" cy="2514600"/>
          </a:xfrm>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905000" y="838200"/>
            <a:ext cx="5357813" cy="457200"/>
          </a:xfrm>
          <a:prstGeom prst="rect">
            <a:avLst/>
          </a:prstGeom>
          <a:noFill/>
          <a:ln w="9525">
            <a:noFill/>
            <a:miter lim="800000"/>
            <a:headEnd/>
            <a:tailEnd/>
          </a:ln>
          <a:effectLst/>
        </p:spPr>
        <p:txBody>
          <a:bodyPr wrap="none" lIns="91432" tIns="45716" rIns="91432" bIns="45716">
            <a:spAutoFit/>
          </a:bodyPr>
          <a:lstStyle/>
          <a:p>
            <a:pPr algn="ctr"/>
            <a:r>
              <a:rPr lang="en-US" sz="2400" b="1" dirty="0">
                <a:solidFill>
                  <a:srgbClr val="6699FF"/>
                </a:solidFill>
                <a:effectLst>
                  <a:outerShdw blurRad="38100" dist="38100" dir="2700000" algn="tl">
                    <a:srgbClr val="C0C0C0"/>
                  </a:outerShdw>
                </a:effectLst>
                <a:latin typeface="Verdana" pitchFamily="34" charset="0"/>
              </a:rPr>
              <a:t>Size and Scale of the Universe</a:t>
            </a:r>
          </a:p>
        </p:txBody>
      </p:sp>
      <p:pic>
        <p:nvPicPr>
          <p:cNvPr id="24579" name="Picture 3" descr="bt2lf0101_a"/>
          <p:cNvPicPr>
            <a:picLocks noChangeAspect="1" noChangeArrowheads="1"/>
          </p:cNvPicPr>
          <p:nvPr/>
        </p:nvPicPr>
        <p:blipFill>
          <a:blip r:embed="rId3" cstate="print"/>
          <a:srcRect/>
          <a:stretch>
            <a:fillRect/>
          </a:stretch>
        </p:blipFill>
        <p:spPr bwMode="auto">
          <a:xfrm>
            <a:off x="990600" y="1752600"/>
            <a:ext cx="7285037" cy="4568825"/>
          </a:xfrm>
          <a:prstGeom prst="rect">
            <a:avLst/>
          </a:prstGeom>
          <a:noFill/>
          <a:ln w="9525">
            <a:noFill/>
            <a:miter lim="800000"/>
            <a:headEnd/>
            <a:tailEnd/>
          </a:ln>
        </p:spPr>
      </p:pic>
      <p:sp>
        <p:nvSpPr>
          <p:cNvPr id="24580" name="Text Box 4"/>
          <p:cNvSpPr txBox="1">
            <a:spLocks noChangeArrowheads="1"/>
          </p:cNvSpPr>
          <p:nvPr/>
        </p:nvSpPr>
        <p:spPr bwMode="auto">
          <a:xfrm>
            <a:off x="838200" y="6324600"/>
            <a:ext cx="5715000" cy="214313"/>
          </a:xfrm>
          <a:prstGeom prst="rect">
            <a:avLst/>
          </a:prstGeom>
          <a:noFill/>
          <a:ln w="9525">
            <a:noFill/>
            <a:miter lim="800000"/>
            <a:headEnd/>
            <a:tailEnd/>
          </a:ln>
          <a:effectLst/>
        </p:spPr>
        <p:txBody>
          <a:bodyPr>
            <a:spAutoFit/>
          </a:bodyPr>
          <a:lstStyle/>
          <a:p>
            <a:pPr>
              <a:spcBef>
                <a:spcPct val="50000"/>
              </a:spcBef>
            </a:pPr>
            <a:r>
              <a:rPr lang="en-US" sz="800">
                <a:latin typeface="Verdana" pitchFamily="34" charset="0"/>
              </a:rPr>
              <a:t>Image courtesy of </a:t>
            </a:r>
            <a:r>
              <a:rPr lang="en-US" sz="800" i="1">
                <a:latin typeface="Verdana" pitchFamily="34" charset="0"/>
              </a:rPr>
              <a:t>The Cosmic Perspective</a:t>
            </a:r>
            <a:r>
              <a:rPr lang="en-US" sz="800">
                <a:latin typeface="Verdana" pitchFamily="34" charset="0"/>
              </a:rPr>
              <a:t> by Bennett, Donahue, Schneider, &amp; Voit; Addison Wesley, 2002</a:t>
            </a:r>
          </a:p>
        </p:txBody>
      </p:sp>
      <p:sp>
        <p:nvSpPr>
          <p:cNvPr id="24582" name="Rectangle 6"/>
          <p:cNvSpPr>
            <a:spLocks noChangeArrowheads="1"/>
          </p:cNvSpPr>
          <p:nvPr/>
        </p:nvSpPr>
        <p:spPr bwMode="auto">
          <a:xfrm>
            <a:off x="685800" y="-76200"/>
            <a:ext cx="7772400" cy="1143000"/>
          </a:xfrm>
          <a:prstGeom prst="rect">
            <a:avLst/>
          </a:prstGeom>
          <a:noFill/>
          <a:ln w="9525">
            <a:noFill/>
            <a:miter lim="800000"/>
            <a:headEnd/>
            <a:tailEnd/>
          </a:ln>
          <a:effectLst/>
        </p:spPr>
        <p:txBody>
          <a:bodyPr anchor="ctr"/>
          <a:lstStyle/>
          <a:p>
            <a:pPr algn="ctr"/>
            <a:r>
              <a:rPr lang="en-US" sz="4400" dirty="0">
                <a:solidFill>
                  <a:srgbClr val="FFFFFF"/>
                </a:solidFill>
              </a:rPr>
              <a:t>What We Know</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81000" y="228600"/>
            <a:ext cx="8229600" cy="1143000"/>
          </a:xfrm>
        </p:spPr>
        <p:txBody>
          <a:bodyPr/>
          <a:lstStyle/>
          <a:p>
            <a:r>
              <a:rPr lang="en-US" sz="4000" dirty="0" err="1">
                <a:solidFill>
                  <a:srgbClr val="FFFFFF"/>
                </a:solidFill>
              </a:rPr>
              <a:t>M45</a:t>
            </a:r>
            <a:r>
              <a:rPr lang="en-US" sz="4000" dirty="0">
                <a:solidFill>
                  <a:srgbClr val="FFFFFF"/>
                </a:solidFill>
              </a:rPr>
              <a:t> – The Pleiades Cluster</a:t>
            </a:r>
          </a:p>
        </p:txBody>
      </p:sp>
      <p:sp>
        <p:nvSpPr>
          <p:cNvPr id="87043" name="Text Box 3"/>
          <p:cNvSpPr txBox="1">
            <a:spLocks noChangeArrowheads="1"/>
          </p:cNvSpPr>
          <p:nvPr/>
        </p:nvSpPr>
        <p:spPr bwMode="auto">
          <a:xfrm>
            <a:off x="914400" y="3352800"/>
            <a:ext cx="2527300" cy="457200"/>
          </a:xfrm>
          <a:prstGeom prst="rect">
            <a:avLst/>
          </a:prstGeom>
          <a:noFill/>
          <a:ln w="9525">
            <a:noFill/>
            <a:miter lim="800000"/>
            <a:headEnd/>
            <a:tailEnd/>
          </a:ln>
          <a:effectLst/>
        </p:spPr>
        <p:txBody>
          <a:bodyPr wrap="none">
            <a:spAutoFit/>
          </a:bodyPr>
          <a:lstStyle/>
          <a:p>
            <a:r>
              <a:rPr lang="en-US" sz="2400"/>
              <a:t>X-ray: T. Preibisch</a:t>
            </a:r>
          </a:p>
        </p:txBody>
      </p:sp>
      <p:sp>
        <p:nvSpPr>
          <p:cNvPr id="87044" name="Text Box 4"/>
          <p:cNvSpPr txBox="1">
            <a:spLocks noChangeArrowheads="1"/>
          </p:cNvSpPr>
          <p:nvPr/>
        </p:nvSpPr>
        <p:spPr bwMode="auto">
          <a:xfrm>
            <a:off x="3689350" y="3429000"/>
            <a:ext cx="2324100" cy="457200"/>
          </a:xfrm>
          <a:prstGeom prst="rect">
            <a:avLst/>
          </a:prstGeom>
          <a:noFill/>
          <a:ln w="9525">
            <a:noFill/>
            <a:miter lim="800000"/>
            <a:headEnd/>
            <a:tailEnd/>
          </a:ln>
          <a:effectLst/>
        </p:spPr>
        <p:txBody>
          <a:bodyPr wrap="none">
            <a:spAutoFit/>
          </a:bodyPr>
          <a:lstStyle/>
          <a:p>
            <a:r>
              <a:rPr lang="en-US" sz="2400"/>
              <a:t>Ultraviolet: MSX</a:t>
            </a:r>
          </a:p>
        </p:txBody>
      </p:sp>
      <p:sp>
        <p:nvSpPr>
          <p:cNvPr id="87045" name="Text Box 5"/>
          <p:cNvSpPr txBox="1">
            <a:spLocks noChangeArrowheads="1"/>
          </p:cNvSpPr>
          <p:nvPr/>
        </p:nvSpPr>
        <p:spPr bwMode="auto">
          <a:xfrm>
            <a:off x="6781800" y="3429000"/>
            <a:ext cx="1943100" cy="457200"/>
          </a:xfrm>
          <a:prstGeom prst="rect">
            <a:avLst/>
          </a:prstGeom>
          <a:noFill/>
          <a:ln w="9525">
            <a:noFill/>
            <a:miter lim="800000"/>
            <a:headEnd/>
            <a:tailEnd/>
          </a:ln>
          <a:effectLst/>
        </p:spPr>
        <p:txBody>
          <a:bodyPr>
            <a:spAutoFit/>
          </a:bodyPr>
          <a:lstStyle/>
          <a:p>
            <a:r>
              <a:rPr lang="en-US" sz="2400"/>
              <a:t>Visible: AAO</a:t>
            </a:r>
          </a:p>
        </p:txBody>
      </p:sp>
      <p:sp>
        <p:nvSpPr>
          <p:cNvPr id="87046" name="Text Box 6"/>
          <p:cNvSpPr txBox="1">
            <a:spLocks noChangeArrowheads="1"/>
          </p:cNvSpPr>
          <p:nvPr/>
        </p:nvSpPr>
        <p:spPr bwMode="auto">
          <a:xfrm>
            <a:off x="2209800" y="5832475"/>
            <a:ext cx="2020888" cy="457200"/>
          </a:xfrm>
          <a:prstGeom prst="rect">
            <a:avLst/>
          </a:prstGeom>
          <a:noFill/>
          <a:ln w="9525">
            <a:noFill/>
            <a:miter lim="800000"/>
            <a:headEnd/>
            <a:tailEnd/>
          </a:ln>
          <a:effectLst/>
        </p:spPr>
        <p:txBody>
          <a:bodyPr wrap="none">
            <a:spAutoFit/>
          </a:bodyPr>
          <a:lstStyle/>
          <a:p>
            <a:r>
              <a:rPr lang="en-US" sz="2400"/>
              <a:t>Infrared: IRAS</a:t>
            </a:r>
          </a:p>
        </p:txBody>
      </p:sp>
      <p:sp>
        <p:nvSpPr>
          <p:cNvPr id="87047" name="Text Box 7"/>
          <p:cNvSpPr txBox="1">
            <a:spLocks noChangeArrowheads="1"/>
          </p:cNvSpPr>
          <p:nvPr/>
        </p:nvSpPr>
        <p:spPr bwMode="auto">
          <a:xfrm>
            <a:off x="5600700" y="5832475"/>
            <a:ext cx="1852613" cy="457200"/>
          </a:xfrm>
          <a:prstGeom prst="rect">
            <a:avLst/>
          </a:prstGeom>
          <a:noFill/>
          <a:ln w="9525">
            <a:noFill/>
            <a:miter lim="800000"/>
            <a:headEnd/>
            <a:tailEnd/>
          </a:ln>
          <a:effectLst/>
        </p:spPr>
        <p:txBody>
          <a:bodyPr wrap="none">
            <a:spAutoFit/>
          </a:bodyPr>
          <a:lstStyle/>
          <a:p>
            <a:r>
              <a:rPr lang="en-US" sz="2400"/>
              <a:t>Radio: NVSS</a:t>
            </a:r>
          </a:p>
        </p:txBody>
      </p:sp>
      <p:pic>
        <p:nvPicPr>
          <p:cNvPr id="87048" name="Picture 8" descr="m45iras25"/>
          <p:cNvPicPr>
            <a:picLocks noChangeAspect="1" noChangeArrowheads="1"/>
          </p:cNvPicPr>
          <p:nvPr/>
        </p:nvPicPr>
        <p:blipFill>
          <a:blip r:embed="rId3" cstate="print"/>
          <a:srcRect/>
          <a:stretch>
            <a:fillRect/>
          </a:stretch>
        </p:blipFill>
        <p:spPr bwMode="auto">
          <a:xfrm>
            <a:off x="2209800" y="4038600"/>
            <a:ext cx="1905000" cy="1854200"/>
          </a:xfrm>
          <a:prstGeom prst="rect">
            <a:avLst/>
          </a:prstGeom>
          <a:noFill/>
        </p:spPr>
      </p:pic>
      <p:pic>
        <p:nvPicPr>
          <p:cNvPr id="87049" name="Picture 9" descr="m45malin"/>
          <p:cNvPicPr>
            <a:picLocks noChangeAspect="1" noChangeArrowheads="1"/>
          </p:cNvPicPr>
          <p:nvPr/>
        </p:nvPicPr>
        <p:blipFill>
          <a:blip r:embed="rId4" cstate="print"/>
          <a:srcRect/>
          <a:stretch>
            <a:fillRect/>
          </a:stretch>
        </p:blipFill>
        <p:spPr bwMode="auto">
          <a:xfrm>
            <a:off x="6781800" y="1600200"/>
            <a:ext cx="1879600" cy="1905000"/>
          </a:xfrm>
          <a:prstGeom prst="rect">
            <a:avLst/>
          </a:prstGeom>
          <a:noFill/>
        </p:spPr>
      </p:pic>
      <p:pic>
        <p:nvPicPr>
          <p:cNvPr id="87050" name="Picture 10" descr="m45nvss"/>
          <p:cNvPicPr>
            <a:picLocks noChangeAspect="1" noChangeArrowheads="1"/>
          </p:cNvPicPr>
          <p:nvPr/>
        </p:nvPicPr>
        <p:blipFill>
          <a:blip r:embed="rId5" cstate="print"/>
          <a:srcRect/>
          <a:stretch>
            <a:fillRect/>
          </a:stretch>
        </p:blipFill>
        <p:spPr bwMode="auto">
          <a:xfrm>
            <a:off x="5573713" y="3962400"/>
            <a:ext cx="1905000" cy="1905000"/>
          </a:xfrm>
          <a:prstGeom prst="rect">
            <a:avLst/>
          </a:prstGeom>
          <a:noFill/>
        </p:spPr>
      </p:pic>
      <p:pic>
        <p:nvPicPr>
          <p:cNvPr id="87051" name="Picture 11" descr="m45rosat"/>
          <p:cNvPicPr>
            <a:picLocks noChangeAspect="1" noChangeArrowheads="1"/>
          </p:cNvPicPr>
          <p:nvPr/>
        </p:nvPicPr>
        <p:blipFill>
          <a:blip r:embed="rId6" cstate="print"/>
          <a:srcRect/>
          <a:stretch>
            <a:fillRect/>
          </a:stretch>
        </p:blipFill>
        <p:spPr bwMode="auto">
          <a:xfrm>
            <a:off x="1295400" y="1600200"/>
            <a:ext cx="1905000" cy="1854200"/>
          </a:xfrm>
          <a:prstGeom prst="rect">
            <a:avLst/>
          </a:prstGeom>
          <a:noFill/>
        </p:spPr>
      </p:pic>
      <p:pic>
        <p:nvPicPr>
          <p:cNvPr id="87052" name="Picture 12" descr="m45uv"/>
          <p:cNvPicPr>
            <a:picLocks noChangeAspect="1" noChangeArrowheads="1"/>
          </p:cNvPicPr>
          <p:nvPr/>
        </p:nvPicPr>
        <p:blipFill>
          <a:blip r:embed="rId7" cstate="print"/>
          <a:srcRect/>
          <a:stretch>
            <a:fillRect/>
          </a:stretch>
        </p:blipFill>
        <p:spPr bwMode="auto">
          <a:xfrm>
            <a:off x="4038600" y="1600200"/>
            <a:ext cx="1625600" cy="1905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sz="quarter"/>
          </p:nvPr>
        </p:nvSpPr>
        <p:spPr>
          <a:xfrm>
            <a:off x="685800" y="381000"/>
            <a:ext cx="7772400" cy="1143000"/>
          </a:xfrm>
        </p:spPr>
        <p:txBody>
          <a:bodyPr/>
          <a:lstStyle/>
          <a:p>
            <a:r>
              <a:rPr lang="en-US" sz="4000" dirty="0">
                <a:solidFill>
                  <a:srgbClr val="FFFFFF"/>
                </a:solidFill>
              </a:rPr>
              <a:t>Multi-wavelength Crab Nebula</a:t>
            </a:r>
          </a:p>
        </p:txBody>
      </p:sp>
      <p:grpSp>
        <p:nvGrpSpPr>
          <p:cNvPr id="2" name="Group 3"/>
          <p:cNvGrpSpPr>
            <a:grpSpLocks/>
          </p:cNvGrpSpPr>
          <p:nvPr/>
        </p:nvGrpSpPr>
        <p:grpSpPr bwMode="auto">
          <a:xfrm>
            <a:off x="1143000" y="1524000"/>
            <a:ext cx="2087563" cy="2266950"/>
            <a:chOff x="609" y="1008"/>
            <a:chExt cx="1315" cy="1428"/>
          </a:xfrm>
        </p:grpSpPr>
        <p:pic>
          <p:nvPicPr>
            <p:cNvPr id="89092" name="Picture 4" descr="0052_xray_lg"/>
            <p:cNvPicPr>
              <a:picLocks noChangeAspect="1" noChangeArrowheads="1"/>
            </p:cNvPicPr>
            <p:nvPr/>
          </p:nvPicPr>
          <p:blipFill>
            <a:blip r:embed="rId3" cstate="print"/>
            <a:srcRect/>
            <a:stretch>
              <a:fillRect/>
            </a:stretch>
          </p:blipFill>
          <p:spPr bwMode="auto">
            <a:xfrm>
              <a:off x="666" y="1008"/>
              <a:ext cx="1200" cy="1200"/>
            </a:xfrm>
            <a:prstGeom prst="rect">
              <a:avLst/>
            </a:prstGeom>
            <a:noFill/>
          </p:spPr>
        </p:pic>
        <p:sp>
          <p:nvSpPr>
            <p:cNvPr id="89093" name="Text Box 5"/>
            <p:cNvSpPr txBox="1">
              <a:spLocks noChangeArrowheads="1"/>
            </p:cNvSpPr>
            <p:nvPr/>
          </p:nvSpPr>
          <p:spPr bwMode="auto">
            <a:xfrm>
              <a:off x="609" y="2148"/>
              <a:ext cx="1315" cy="288"/>
            </a:xfrm>
            <a:prstGeom prst="rect">
              <a:avLst/>
            </a:prstGeom>
            <a:noFill/>
            <a:ln w="9525">
              <a:noFill/>
              <a:miter lim="800000"/>
              <a:headEnd/>
              <a:tailEnd/>
            </a:ln>
            <a:effectLst/>
          </p:spPr>
          <p:txBody>
            <a:bodyPr wrap="none">
              <a:spAutoFit/>
            </a:bodyPr>
            <a:lstStyle/>
            <a:p>
              <a:r>
                <a:rPr lang="en-US" sz="2400"/>
                <a:t>X-ray: Chandra</a:t>
              </a:r>
            </a:p>
          </p:txBody>
        </p:sp>
      </p:grpSp>
      <p:pic>
        <p:nvPicPr>
          <p:cNvPr id="89094" name="Picture 6" descr="m1_nuv"/>
          <p:cNvPicPr>
            <a:picLocks noChangeAspect="1" noChangeArrowheads="1"/>
          </p:cNvPicPr>
          <p:nvPr/>
        </p:nvPicPr>
        <p:blipFill>
          <a:blip r:embed="rId4" cstate="print"/>
          <a:srcRect/>
          <a:stretch>
            <a:fillRect/>
          </a:stretch>
        </p:blipFill>
        <p:spPr bwMode="auto">
          <a:xfrm>
            <a:off x="4114800" y="1600200"/>
            <a:ext cx="1695450" cy="1905000"/>
          </a:xfrm>
          <a:prstGeom prst="rect">
            <a:avLst/>
          </a:prstGeom>
          <a:noFill/>
        </p:spPr>
      </p:pic>
      <p:sp>
        <p:nvSpPr>
          <p:cNvPr id="89095" name="Text Box 7"/>
          <p:cNvSpPr txBox="1">
            <a:spLocks noChangeArrowheads="1"/>
          </p:cNvSpPr>
          <p:nvPr/>
        </p:nvSpPr>
        <p:spPr bwMode="auto">
          <a:xfrm>
            <a:off x="3962400" y="3429000"/>
            <a:ext cx="2170113" cy="457200"/>
          </a:xfrm>
          <a:prstGeom prst="rect">
            <a:avLst/>
          </a:prstGeom>
          <a:noFill/>
          <a:ln w="9525">
            <a:noFill/>
            <a:miter lim="800000"/>
            <a:headEnd/>
            <a:tailEnd/>
          </a:ln>
          <a:effectLst/>
        </p:spPr>
        <p:txBody>
          <a:bodyPr wrap="none">
            <a:spAutoFit/>
          </a:bodyPr>
          <a:lstStyle/>
          <a:p>
            <a:r>
              <a:rPr lang="en-US" sz="2400"/>
              <a:t>Ultraviolet: UIT</a:t>
            </a:r>
          </a:p>
        </p:txBody>
      </p:sp>
      <p:pic>
        <p:nvPicPr>
          <p:cNvPr id="89096" name="Picture 8" descr="0052_optical_lg"/>
          <p:cNvPicPr>
            <a:picLocks noChangeAspect="1" noChangeArrowheads="1"/>
          </p:cNvPicPr>
          <p:nvPr/>
        </p:nvPicPr>
        <p:blipFill>
          <a:blip r:embed="rId5" cstate="print"/>
          <a:srcRect/>
          <a:stretch>
            <a:fillRect/>
          </a:stretch>
        </p:blipFill>
        <p:spPr bwMode="auto">
          <a:xfrm>
            <a:off x="6629400" y="1600200"/>
            <a:ext cx="1924050" cy="1924050"/>
          </a:xfrm>
          <a:prstGeom prst="rect">
            <a:avLst/>
          </a:prstGeom>
          <a:noFill/>
        </p:spPr>
      </p:pic>
      <p:sp>
        <p:nvSpPr>
          <p:cNvPr id="89097" name="Text Box 9"/>
          <p:cNvSpPr txBox="1">
            <a:spLocks noChangeArrowheads="1"/>
          </p:cNvSpPr>
          <p:nvPr/>
        </p:nvSpPr>
        <p:spPr bwMode="auto">
          <a:xfrm>
            <a:off x="6473825" y="3505200"/>
            <a:ext cx="2238375" cy="457200"/>
          </a:xfrm>
          <a:prstGeom prst="rect">
            <a:avLst/>
          </a:prstGeom>
          <a:noFill/>
          <a:ln w="9525">
            <a:noFill/>
            <a:miter lim="800000"/>
            <a:headEnd/>
            <a:tailEnd/>
          </a:ln>
          <a:effectLst/>
        </p:spPr>
        <p:txBody>
          <a:bodyPr wrap="none">
            <a:spAutoFit/>
          </a:bodyPr>
          <a:lstStyle/>
          <a:p>
            <a:r>
              <a:rPr lang="en-US" sz="2400"/>
              <a:t>Visible: Palomar</a:t>
            </a:r>
          </a:p>
        </p:txBody>
      </p:sp>
      <p:pic>
        <p:nvPicPr>
          <p:cNvPr id="89098" name="Picture 10" descr="0052_infrared_lg"/>
          <p:cNvPicPr>
            <a:picLocks noChangeAspect="1" noChangeArrowheads="1"/>
          </p:cNvPicPr>
          <p:nvPr/>
        </p:nvPicPr>
        <p:blipFill>
          <a:blip r:embed="rId6" cstate="print"/>
          <a:srcRect/>
          <a:stretch>
            <a:fillRect/>
          </a:stretch>
        </p:blipFill>
        <p:spPr bwMode="auto">
          <a:xfrm>
            <a:off x="1828800" y="4106863"/>
            <a:ext cx="2057400" cy="2036762"/>
          </a:xfrm>
          <a:prstGeom prst="rect">
            <a:avLst/>
          </a:prstGeom>
          <a:noFill/>
        </p:spPr>
      </p:pic>
      <p:sp>
        <p:nvSpPr>
          <p:cNvPr id="89099" name="Text Box 11"/>
          <p:cNvSpPr txBox="1">
            <a:spLocks noChangeArrowheads="1"/>
          </p:cNvSpPr>
          <p:nvPr/>
        </p:nvSpPr>
        <p:spPr bwMode="auto">
          <a:xfrm>
            <a:off x="1703388" y="6053138"/>
            <a:ext cx="2309812" cy="457200"/>
          </a:xfrm>
          <a:prstGeom prst="rect">
            <a:avLst/>
          </a:prstGeom>
          <a:noFill/>
          <a:ln w="9525">
            <a:noFill/>
            <a:miter lim="800000"/>
            <a:headEnd/>
            <a:tailEnd/>
          </a:ln>
          <a:effectLst/>
        </p:spPr>
        <p:txBody>
          <a:bodyPr wrap="none">
            <a:spAutoFit/>
          </a:bodyPr>
          <a:lstStyle/>
          <a:p>
            <a:r>
              <a:rPr lang="en-US" sz="2400"/>
              <a:t>Infrared: 2MASS</a:t>
            </a:r>
          </a:p>
        </p:txBody>
      </p:sp>
      <p:pic>
        <p:nvPicPr>
          <p:cNvPr id="89100" name="Picture 12" descr="0052_radio_lg"/>
          <p:cNvPicPr>
            <a:picLocks noChangeAspect="1" noChangeArrowheads="1"/>
          </p:cNvPicPr>
          <p:nvPr/>
        </p:nvPicPr>
        <p:blipFill>
          <a:blip r:embed="rId7" cstate="print"/>
          <a:srcRect/>
          <a:stretch>
            <a:fillRect/>
          </a:stretch>
        </p:blipFill>
        <p:spPr bwMode="auto">
          <a:xfrm>
            <a:off x="4906963" y="4259263"/>
            <a:ext cx="2057400" cy="1927225"/>
          </a:xfrm>
          <a:prstGeom prst="rect">
            <a:avLst/>
          </a:prstGeom>
          <a:noFill/>
        </p:spPr>
      </p:pic>
      <p:sp>
        <p:nvSpPr>
          <p:cNvPr id="89101" name="Text Box 13"/>
          <p:cNvSpPr txBox="1">
            <a:spLocks noChangeArrowheads="1"/>
          </p:cNvSpPr>
          <p:nvPr/>
        </p:nvSpPr>
        <p:spPr bwMode="auto">
          <a:xfrm>
            <a:off x="5087938" y="6096000"/>
            <a:ext cx="1698625" cy="457200"/>
          </a:xfrm>
          <a:prstGeom prst="rect">
            <a:avLst/>
          </a:prstGeom>
          <a:noFill/>
          <a:ln w="9525">
            <a:noFill/>
            <a:miter lim="800000"/>
            <a:headEnd/>
            <a:tailEnd/>
          </a:ln>
          <a:effectLst/>
        </p:spPr>
        <p:txBody>
          <a:bodyPr wrap="none">
            <a:spAutoFit/>
          </a:bodyPr>
          <a:lstStyle/>
          <a:p>
            <a:r>
              <a:rPr lang="en-US" sz="2400"/>
              <a:t>Radio: VLA</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81000" y="228600"/>
            <a:ext cx="8229600" cy="1143000"/>
          </a:xfrm>
        </p:spPr>
        <p:txBody>
          <a:bodyPr/>
          <a:lstStyle/>
          <a:p>
            <a:r>
              <a:rPr lang="en-US" sz="4000" dirty="0" err="1">
                <a:solidFill>
                  <a:srgbClr val="FFFFFF"/>
                </a:solidFill>
              </a:rPr>
              <a:t>M51</a:t>
            </a:r>
            <a:r>
              <a:rPr lang="en-US" sz="4000" dirty="0">
                <a:solidFill>
                  <a:srgbClr val="FFFFFF"/>
                </a:solidFill>
              </a:rPr>
              <a:t> – The Whirlpool Galaxy</a:t>
            </a:r>
          </a:p>
        </p:txBody>
      </p:sp>
      <p:pic>
        <p:nvPicPr>
          <p:cNvPr id="91139" name="Picture 3" descr="m51chandra"/>
          <p:cNvPicPr>
            <a:picLocks noChangeAspect="1" noChangeArrowheads="1"/>
          </p:cNvPicPr>
          <p:nvPr/>
        </p:nvPicPr>
        <p:blipFill>
          <a:blip r:embed="rId3" cstate="print"/>
          <a:srcRect/>
          <a:stretch>
            <a:fillRect/>
          </a:stretch>
        </p:blipFill>
        <p:spPr bwMode="auto">
          <a:xfrm>
            <a:off x="1295400" y="1600200"/>
            <a:ext cx="1600200" cy="1905000"/>
          </a:xfrm>
          <a:prstGeom prst="rect">
            <a:avLst/>
          </a:prstGeom>
          <a:noFill/>
        </p:spPr>
      </p:pic>
      <p:pic>
        <p:nvPicPr>
          <p:cNvPr id="91140" name="Picture 4" descr="m51color"/>
          <p:cNvPicPr>
            <a:picLocks noChangeAspect="1" noChangeArrowheads="1"/>
          </p:cNvPicPr>
          <p:nvPr/>
        </p:nvPicPr>
        <p:blipFill>
          <a:blip r:embed="rId4" cstate="print"/>
          <a:srcRect/>
          <a:stretch>
            <a:fillRect/>
          </a:stretch>
        </p:blipFill>
        <p:spPr bwMode="auto">
          <a:xfrm>
            <a:off x="7086600" y="1600200"/>
            <a:ext cx="1422400" cy="1905000"/>
          </a:xfrm>
          <a:prstGeom prst="rect">
            <a:avLst/>
          </a:prstGeom>
          <a:noFill/>
        </p:spPr>
      </p:pic>
      <p:pic>
        <p:nvPicPr>
          <p:cNvPr id="91141" name="Picture 5" descr="m51galex"/>
          <p:cNvPicPr>
            <a:picLocks noChangeAspect="1" noChangeArrowheads="1"/>
          </p:cNvPicPr>
          <p:nvPr/>
        </p:nvPicPr>
        <p:blipFill>
          <a:blip r:embed="rId5" cstate="print"/>
          <a:srcRect/>
          <a:stretch>
            <a:fillRect/>
          </a:stretch>
        </p:blipFill>
        <p:spPr bwMode="auto">
          <a:xfrm>
            <a:off x="3803650" y="1600200"/>
            <a:ext cx="1689100" cy="1905000"/>
          </a:xfrm>
          <a:prstGeom prst="rect">
            <a:avLst/>
          </a:prstGeom>
          <a:noFill/>
        </p:spPr>
      </p:pic>
      <p:pic>
        <p:nvPicPr>
          <p:cNvPr id="91142" name="Picture 6" descr="m51iso"/>
          <p:cNvPicPr>
            <a:picLocks noChangeAspect="1" noChangeArrowheads="1"/>
          </p:cNvPicPr>
          <p:nvPr/>
        </p:nvPicPr>
        <p:blipFill>
          <a:blip r:embed="rId6" cstate="print"/>
          <a:srcRect/>
          <a:stretch>
            <a:fillRect/>
          </a:stretch>
        </p:blipFill>
        <p:spPr bwMode="auto">
          <a:xfrm>
            <a:off x="2362200" y="3886200"/>
            <a:ext cx="1587500" cy="1905000"/>
          </a:xfrm>
          <a:prstGeom prst="rect">
            <a:avLst/>
          </a:prstGeom>
          <a:noFill/>
        </p:spPr>
      </p:pic>
      <p:pic>
        <p:nvPicPr>
          <p:cNvPr id="91143" name="Picture 7" descr="m51vla"/>
          <p:cNvPicPr>
            <a:picLocks noChangeAspect="1" noChangeArrowheads="1"/>
          </p:cNvPicPr>
          <p:nvPr/>
        </p:nvPicPr>
        <p:blipFill>
          <a:blip r:embed="rId7" cstate="print"/>
          <a:srcRect/>
          <a:stretch>
            <a:fillRect/>
          </a:stretch>
        </p:blipFill>
        <p:spPr bwMode="auto">
          <a:xfrm>
            <a:off x="5715000" y="3886200"/>
            <a:ext cx="1587500" cy="1905000"/>
          </a:xfrm>
          <a:prstGeom prst="rect">
            <a:avLst/>
          </a:prstGeom>
          <a:noFill/>
        </p:spPr>
      </p:pic>
      <p:sp>
        <p:nvSpPr>
          <p:cNvPr id="91144" name="Text Box 8"/>
          <p:cNvSpPr txBox="1">
            <a:spLocks noChangeArrowheads="1"/>
          </p:cNvSpPr>
          <p:nvPr/>
        </p:nvSpPr>
        <p:spPr bwMode="auto">
          <a:xfrm>
            <a:off x="990600" y="3429000"/>
            <a:ext cx="2087563" cy="457200"/>
          </a:xfrm>
          <a:prstGeom prst="rect">
            <a:avLst/>
          </a:prstGeom>
          <a:noFill/>
          <a:ln w="9525">
            <a:noFill/>
            <a:miter lim="800000"/>
            <a:headEnd/>
            <a:tailEnd/>
          </a:ln>
          <a:effectLst/>
        </p:spPr>
        <p:txBody>
          <a:bodyPr wrap="none">
            <a:spAutoFit/>
          </a:bodyPr>
          <a:lstStyle/>
          <a:p>
            <a:r>
              <a:rPr lang="en-US" sz="2400"/>
              <a:t>X-ray: Chandra</a:t>
            </a:r>
          </a:p>
        </p:txBody>
      </p:sp>
      <p:sp>
        <p:nvSpPr>
          <p:cNvPr id="91145" name="Text Box 9"/>
          <p:cNvSpPr txBox="1">
            <a:spLocks noChangeArrowheads="1"/>
          </p:cNvSpPr>
          <p:nvPr/>
        </p:nvSpPr>
        <p:spPr bwMode="auto">
          <a:xfrm>
            <a:off x="3200400" y="3429000"/>
            <a:ext cx="2695575" cy="457200"/>
          </a:xfrm>
          <a:prstGeom prst="rect">
            <a:avLst/>
          </a:prstGeom>
          <a:noFill/>
          <a:ln w="9525">
            <a:noFill/>
            <a:miter lim="800000"/>
            <a:headEnd/>
            <a:tailEnd/>
          </a:ln>
          <a:effectLst/>
        </p:spPr>
        <p:txBody>
          <a:bodyPr wrap="none">
            <a:spAutoFit/>
          </a:bodyPr>
          <a:lstStyle/>
          <a:p>
            <a:r>
              <a:rPr lang="en-US" sz="2400"/>
              <a:t>Ultraviolet: GALEX</a:t>
            </a:r>
          </a:p>
        </p:txBody>
      </p:sp>
      <p:sp>
        <p:nvSpPr>
          <p:cNvPr id="91146" name="Text Box 10"/>
          <p:cNvSpPr txBox="1">
            <a:spLocks noChangeArrowheads="1"/>
          </p:cNvSpPr>
          <p:nvPr/>
        </p:nvSpPr>
        <p:spPr bwMode="auto">
          <a:xfrm>
            <a:off x="5981700" y="3429000"/>
            <a:ext cx="3086100" cy="457200"/>
          </a:xfrm>
          <a:prstGeom prst="rect">
            <a:avLst/>
          </a:prstGeom>
          <a:noFill/>
          <a:ln w="9525">
            <a:noFill/>
            <a:miter lim="800000"/>
            <a:headEnd/>
            <a:tailEnd/>
          </a:ln>
          <a:effectLst/>
        </p:spPr>
        <p:txBody>
          <a:bodyPr>
            <a:spAutoFit/>
          </a:bodyPr>
          <a:lstStyle/>
          <a:p>
            <a:r>
              <a:rPr lang="en-US" sz="2400"/>
              <a:t>Visible: T. &amp; D. Hallas </a:t>
            </a:r>
          </a:p>
        </p:txBody>
      </p:sp>
      <p:sp>
        <p:nvSpPr>
          <p:cNvPr id="91147" name="Text Box 11"/>
          <p:cNvSpPr txBox="1">
            <a:spLocks noChangeArrowheads="1"/>
          </p:cNvSpPr>
          <p:nvPr/>
        </p:nvSpPr>
        <p:spPr bwMode="auto">
          <a:xfrm>
            <a:off x="2209800" y="5832475"/>
            <a:ext cx="1817688" cy="457200"/>
          </a:xfrm>
          <a:prstGeom prst="rect">
            <a:avLst/>
          </a:prstGeom>
          <a:noFill/>
          <a:ln w="9525">
            <a:noFill/>
            <a:miter lim="800000"/>
            <a:headEnd/>
            <a:tailEnd/>
          </a:ln>
          <a:effectLst/>
        </p:spPr>
        <p:txBody>
          <a:bodyPr wrap="none">
            <a:spAutoFit/>
          </a:bodyPr>
          <a:lstStyle/>
          <a:p>
            <a:r>
              <a:rPr lang="en-US" sz="2400"/>
              <a:t>Infrared: ISO</a:t>
            </a:r>
          </a:p>
        </p:txBody>
      </p:sp>
      <p:sp>
        <p:nvSpPr>
          <p:cNvPr id="91148" name="Text Box 12"/>
          <p:cNvSpPr txBox="1">
            <a:spLocks noChangeArrowheads="1"/>
          </p:cNvSpPr>
          <p:nvPr/>
        </p:nvSpPr>
        <p:spPr bwMode="auto">
          <a:xfrm>
            <a:off x="5638800" y="5832475"/>
            <a:ext cx="1698625" cy="457200"/>
          </a:xfrm>
          <a:prstGeom prst="rect">
            <a:avLst/>
          </a:prstGeom>
          <a:noFill/>
          <a:ln w="9525">
            <a:noFill/>
            <a:miter lim="800000"/>
            <a:headEnd/>
            <a:tailEnd/>
          </a:ln>
          <a:effectLst/>
        </p:spPr>
        <p:txBody>
          <a:bodyPr wrap="none">
            <a:spAutoFit/>
          </a:bodyPr>
          <a:lstStyle/>
          <a:p>
            <a:r>
              <a:rPr lang="en-US" sz="2400"/>
              <a:t>Radio: VLA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h_eats_neutron_lg.mpeg">
            <a:hlinkClick r:id="" action="ppaction://media"/>
          </p:cNvPr>
          <p:cNvPicPr>
            <a:picLocks noRot="1" noChangeAspect="1"/>
          </p:cNvPicPr>
          <p:nvPr>
            <a:videoFile r:link="rId1"/>
          </p:nvPr>
        </p:nvPicPr>
        <p:blipFill>
          <a:blip r:embed="rId4" cstate="print"/>
          <a:stretch>
            <a:fillRect/>
          </a:stretch>
        </p:blipFill>
        <p:spPr>
          <a:xfrm>
            <a:off x="2057400" y="1905000"/>
            <a:ext cx="5384800" cy="4038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FF"/>
                </a:solidFill>
              </a:rPr>
              <a:t>Catch a Ray </a:t>
            </a:r>
            <a:endParaRPr lang="en-US" dirty="0">
              <a:solidFill>
                <a:srgbClr val="FFFFFF"/>
              </a:solidFill>
            </a:endParaRPr>
          </a:p>
        </p:txBody>
      </p:sp>
      <p:sp>
        <p:nvSpPr>
          <p:cNvPr id="1054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r>
            <a:b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4953000" y="2057400"/>
            <a:ext cx="3581400" cy="1815882"/>
          </a:xfrm>
          <a:prstGeom prst="rect">
            <a:avLst/>
          </a:prstGeom>
          <a:noFill/>
        </p:spPr>
        <p:txBody>
          <a:bodyPr wrap="square" rtlCol="0">
            <a:spAutoFit/>
          </a:bodyPr>
          <a:lstStyle/>
          <a:p>
            <a:pPr lvl="1"/>
            <a:r>
              <a:rPr lang="en-US" sz="2800" dirty="0" smtClean="0"/>
              <a:t>Talk about and explore characteristics of light energy</a:t>
            </a:r>
            <a:endParaRPr lang="en-US" dirty="0"/>
          </a:p>
        </p:txBody>
      </p:sp>
      <p:pic>
        <p:nvPicPr>
          <p:cNvPr id="7" name="Picture 6" descr="IMG_5838.JPG"/>
          <p:cNvPicPr>
            <a:picLocks noChangeAspect="1"/>
          </p:cNvPicPr>
          <p:nvPr/>
        </p:nvPicPr>
        <p:blipFill>
          <a:blip r:embed="rId2" cstate="print"/>
          <a:srcRect b="28889"/>
          <a:stretch>
            <a:fillRect/>
          </a:stretch>
        </p:blipFill>
        <p:spPr>
          <a:xfrm>
            <a:off x="152401" y="1600200"/>
            <a:ext cx="3352800" cy="1788160"/>
          </a:xfrm>
          <a:prstGeom prst="rect">
            <a:avLst/>
          </a:prstGeom>
        </p:spPr>
      </p:pic>
      <p:pic>
        <p:nvPicPr>
          <p:cNvPr id="9" name="Picture 8" descr="IMG_5839.JPG"/>
          <p:cNvPicPr>
            <a:picLocks noChangeAspect="1"/>
          </p:cNvPicPr>
          <p:nvPr/>
        </p:nvPicPr>
        <p:blipFill>
          <a:blip r:embed="rId3" cstate="print"/>
          <a:stretch>
            <a:fillRect/>
          </a:stretch>
        </p:blipFill>
        <p:spPr>
          <a:xfrm>
            <a:off x="152400" y="3657600"/>
            <a:ext cx="3048000" cy="2286000"/>
          </a:xfrm>
          <a:prstGeom prst="rect">
            <a:avLst/>
          </a:prstGeom>
        </p:spPr>
      </p:pic>
      <p:pic>
        <p:nvPicPr>
          <p:cNvPr id="10" name="Picture 9" descr="IMG_5840.JPG"/>
          <p:cNvPicPr>
            <a:picLocks noChangeAspect="1"/>
          </p:cNvPicPr>
          <p:nvPr/>
        </p:nvPicPr>
        <p:blipFill>
          <a:blip r:embed="rId4" cstate="print"/>
          <a:stretch>
            <a:fillRect/>
          </a:stretch>
        </p:blipFill>
        <p:spPr>
          <a:xfrm>
            <a:off x="3505200" y="3886200"/>
            <a:ext cx="3022600" cy="2266950"/>
          </a:xfrm>
          <a:prstGeom prst="rect">
            <a:avLst/>
          </a:prstGeom>
        </p:spPr>
      </p:pic>
      <p:pic>
        <p:nvPicPr>
          <p:cNvPr id="11" name="Picture 10"/>
          <p:cNvPicPr/>
          <p:nvPr/>
        </p:nvPicPr>
        <p:blipFill>
          <a:blip r:embed="rId5" cstate="print"/>
          <a:srcRect l="57423" t="61953" r="34099" b="28224"/>
          <a:stretch>
            <a:fillRect/>
          </a:stretch>
        </p:blipFill>
        <p:spPr bwMode="auto">
          <a:xfrm>
            <a:off x="6629400" y="4191000"/>
            <a:ext cx="26670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osmic Survey Images"/>
          <p:cNvPicPr>
            <a:picLocks noChangeAspect="1" noChangeArrowheads="1"/>
          </p:cNvPicPr>
          <p:nvPr/>
        </p:nvPicPr>
        <p:blipFill>
          <a:blip r:embed="rId2" cstate="print"/>
          <a:srcRect/>
          <a:stretch>
            <a:fillRect/>
          </a:stretch>
        </p:blipFill>
        <p:spPr bwMode="auto">
          <a:xfrm>
            <a:off x="2133600" y="1828800"/>
            <a:ext cx="5562600" cy="4424363"/>
          </a:xfrm>
          <a:prstGeom prst="rect">
            <a:avLst/>
          </a:prstGeom>
          <a:noFill/>
        </p:spPr>
      </p:pic>
      <p:sp>
        <p:nvSpPr>
          <p:cNvPr id="2054" name="WordArt 6"/>
          <p:cNvSpPr>
            <a:spLocks noChangeArrowheads="1" noChangeShapeType="1" noTextEdit="1"/>
          </p:cNvSpPr>
          <p:nvPr/>
        </p:nvSpPr>
        <p:spPr bwMode="auto">
          <a:xfrm>
            <a:off x="1752600" y="762000"/>
            <a:ext cx="6438900" cy="638175"/>
          </a:xfrm>
          <a:prstGeom prst="rect">
            <a:avLst/>
          </a:prstGeom>
        </p:spPr>
        <p:txBody>
          <a:bodyPr wrap="none" fromWordArt="1">
            <a:prstTxWarp prst="textPlain">
              <a:avLst>
                <a:gd name="adj" fmla="val 50000"/>
              </a:avLst>
            </a:prstTxWarp>
          </a:bodyPr>
          <a:lstStyle/>
          <a:p>
            <a:pPr algn="ctr"/>
            <a:r>
              <a:rPr lang="en-US" sz="3600" i="1" kern="10">
                <a:ln w="9525">
                  <a:solidFill>
                    <a:srgbClr val="000000"/>
                  </a:solidFill>
                  <a:round/>
                  <a:headEnd/>
                  <a:tailEnd/>
                </a:ln>
                <a:solidFill>
                  <a:srgbClr val="FFFFFF"/>
                </a:solidFill>
                <a:effectLst>
                  <a:outerShdw dist="35921" dir="2700000" algn="ctr" rotWithShape="0">
                    <a:srgbClr val="808080"/>
                  </a:outerShdw>
                </a:effectLst>
                <a:latin typeface="Arial Black"/>
              </a:rPr>
              <a:t>Sample Universal Objects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81000"/>
            <a:ext cx="7772400" cy="838200"/>
          </a:xfrm>
        </p:spPr>
        <p:txBody>
          <a:bodyPr/>
          <a:lstStyle/>
          <a:p>
            <a:r>
              <a:rPr lang="en-US" sz="4000" dirty="0">
                <a:solidFill>
                  <a:srgbClr val="FFFFFF"/>
                </a:solidFill>
              </a:rPr>
              <a:t>How Big?</a:t>
            </a:r>
          </a:p>
        </p:txBody>
      </p:sp>
      <p:sp>
        <p:nvSpPr>
          <p:cNvPr id="7377" name="Text Box 209"/>
          <p:cNvSpPr txBox="1">
            <a:spLocks noChangeArrowheads="1"/>
          </p:cNvSpPr>
          <p:nvPr/>
        </p:nvSpPr>
        <p:spPr bwMode="auto">
          <a:xfrm>
            <a:off x="1371600" y="1602968"/>
            <a:ext cx="6858000" cy="6017032"/>
          </a:xfrm>
          <a:prstGeom prst="rect">
            <a:avLst/>
          </a:prstGeom>
          <a:noFill/>
          <a:ln w="9525">
            <a:noFill/>
            <a:miter lim="800000"/>
            <a:headEnd/>
            <a:tailEnd/>
          </a:ln>
          <a:effectLst/>
        </p:spPr>
        <p:txBody>
          <a:bodyPr>
            <a:spAutoFit/>
          </a:bodyPr>
          <a:lstStyle/>
          <a:p>
            <a:pPr>
              <a:spcBef>
                <a:spcPct val="50000"/>
              </a:spcBef>
            </a:pPr>
            <a:r>
              <a:rPr lang="en-US" sz="1600" b="1" dirty="0">
                <a:solidFill>
                  <a:srgbClr val="FF0000"/>
                </a:solidFill>
                <a:latin typeface="Arial" charset="0"/>
              </a:rPr>
              <a:t>Telescope</a:t>
            </a:r>
          </a:p>
          <a:p>
            <a:pPr>
              <a:spcBef>
                <a:spcPct val="50000"/>
              </a:spcBef>
            </a:pPr>
            <a:r>
              <a:rPr lang="en-US" sz="1600" b="1" dirty="0">
                <a:latin typeface="Arial" charset="0"/>
              </a:rPr>
              <a:t>40 feet long, 12 meters</a:t>
            </a:r>
          </a:p>
          <a:p>
            <a:pPr>
              <a:spcBef>
                <a:spcPct val="50000"/>
              </a:spcBef>
            </a:pPr>
            <a:r>
              <a:rPr lang="en-US" sz="1600" b="1" dirty="0">
                <a:solidFill>
                  <a:srgbClr val="FF0000"/>
                </a:solidFill>
                <a:latin typeface="Arial" charset="0"/>
              </a:rPr>
              <a:t>Moon</a:t>
            </a:r>
          </a:p>
          <a:p>
            <a:pPr>
              <a:spcBef>
                <a:spcPct val="50000"/>
              </a:spcBef>
            </a:pPr>
            <a:r>
              <a:rPr lang="en-US" sz="1600" b="1" dirty="0">
                <a:latin typeface="Arial" charset="0"/>
              </a:rPr>
              <a:t>2,000 miles across, 3,200 kilometers</a:t>
            </a:r>
          </a:p>
          <a:p>
            <a:pPr>
              <a:spcBef>
                <a:spcPct val="50000"/>
              </a:spcBef>
            </a:pPr>
            <a:r>
              <a:rPr lang="en-US" sz="1600" b="1" dirty="0">
                <a:solidFill>
                  <a:srgbClr val="FF0000"/>
                </a:solidFill>
                <a:latin typeface="Arial" charset="0"/>
              </a:rPr>
              <a:t>Saturn</a:t>
            </a:r>
          </a:p>
          <a:p>
            <a:pPr>
              <a:spcBef>
                <a:spcPct val="50000"/>
              </a:spcBef>
            </a:pPr>
            <a:r>
              <a:rPr lang="en-US" sz="1600" b="1" dirty="0">
                <a:latin typeface="Arial" charset="0"/>
              </a:rPr>
              <a:t>75,000 miles across, 121,000 kilometers</a:t>
            </a:r>
          </a:p>
          <a:p>
            <a:pPr>
              <a:spcBef>
                <a:spcPct val="50000"/>
              </a:spcBef>
            </a:pPr>
            <a:r>
              <a:rPr lang="en-US" sz="1600" b="1" dirty="0">
                <a:solidFill>
                  <a:srgbClr val="FF0000"/>
                </a:solidFill>
                <a:latin typeface="Arial" charset="0"/>
              </a:rPr>
              <a:t>Sun	</a:t>
            </a:r>
          </a:p>
          <a:p>
            <a:pPr>
              <a:spcBef>
                <a:spcPct val="50000"/>
              </a:spcBef>
            </a:pPr>
            <a:r>
              <a:rPr lang="en-US" sz="1600" b="1" dirty="0">
                <a:latin typeface="Arial" charset="0"/>
              </a:rPr>
              <a:t>875,000 miles across, 1,408,000 kilometers</a:t>
            </a:r>
          </a:p>
          <a:p>
            <a:pPr>
              <a:spcBef>
                <a:spcPct val="50000"/>
              </a:spcBef>
            </a:pPr>
            <a:r>
              <a:rPr lang="en-US" sz="1600" b="1" dirty="0">
                <a:solidFill>
                  <a:srgbClr val="FF0000"/>
                </a:solidFill>
                <a:latin typeface="Arial" charset="0"/>
              </a:rPr>
              <a:t>Pleiades</a:t>
            </a:r>
            <a:r>
              <a:rPr lang="en-US" sz="1600" b="1" dirty="0">
                <a:latin typeface="Arial" charset="0"/>
              </a:rPr>
              <a:t>	</a:t>
            </a:r>
          </a:p>
          <a:p>
            <a:pPr>
              <a:spcBef>
                <a:spcPct val="50000"/>
              </a:spcBef>
            </a:pPr>
            <a:r>
              <a:rPr lang="en-US" sz="1600" b="1" dirty="0">
                <a:latin typeface="Arial" charset="0"/>
              </a:rPr>
              <a:t>60 trillion miles across, 1 x 10</a:t>
            </a:r>
            <a:r>
              <a:rPr lang="en-US" sz="1600" b="1" baseline="30000" dirty="0">
                <a:latin typeface="Arial" charset="0"/>
              </a:rPr>
              <a:t>14</a:t>
            </a:r>
            <a:r>
              <a:rPr lang="en-US" sz="1600" b="1" dirty="0">
                <a:latin typeface="Arial" charset="0"/>
              </a:rPr>
              <a:t> Kilometers</a:t>
            </a:r>
          </a:p>
          <a:p>
            <a:pPr>
              <a:spcBef>
                <a:spcPct val="50000"/>
              </a:spcBef>
            </a:pPr>
            <a:r>
              <a:rPr lang="en-US" sz="1600" b="1" dirty="0">
                <a:solidFill>
                  <a:srgbClr val="FF0000"/>
                </a:solidFill>
                <a:latin typeface="Arial" charset="0"/>
              </a:rPr>
              <a:t>Whirlpool Galaxy</a:t>
            </a:r>
          </a:p>
          <a:p>
            <a:pPr>
              <a:spcBef>
                <a:spcPct val="50000"/>
              </a:spcBef>
            </a:pPr>
            <a:r>
              <a:rPr lang="en-US" sz="1600" b="1" dirty="0">
                <a:latin typeface="Arial" charset="0"/>
              </a:rPr>
              <a:t>600 thousand trillion miles across, 1 x 10</a:t>
            </a:r>
            <a:r>
              <a:rPr lang="en-US" sz="1600" b="1" baseline="30000" dirty="0">
                <a:latin typeface="Arial" charset="0"/>
              </a:rPr>
              <a:t>18</a:t>
            </a:r>
            <a:r>
              <a:rPr lang="en-US" sz="1600" b="1" dirty="0">
                <a:latin typeface="Arial" charset="0"/>
              </a:rPr>
              <a:t> Kilometers</a:t>
            </a:r>
          </a:p>
          <a:p>
            <a:pPr>
              <a:spcBef>
                <a:spcPct val="50000"/>
              </a:spcBef>
            </a:pPr>
            <a:r>
              <a:rPr lang="en-US" sz="1600" b="1" dirty="0">
                <a:solidFill>
                  <a:srgbClr val="FF0000"/>
                </a:solidFill>
                <a:latin typeface="Arial" charset="0"/>
              </a:rPr>
              <a:t>Hubble Galaxies</a:t>
            </a:r>
          </a:p>
          <a:p>
            <a:pPr>
              <a:spcBef>
                <a:spcPct val="50000"/>
              </a:spcBef>
            </a:pPr>
            <a:r>
              <a:rPr lang="en-US" sz="1600" b="1" dirty="0">
                <a:latin typeface="Arial" charset="0"/>
              </a:rPr>
              <a:t>600 thousand million trillion miles across, 1 x 10</a:t>
            </a:r>
            <a:r>
              <a:rPr lang="en-US" sz="1600" b="1" baseline="30000" dirty="0">
                <a:latin typeface="Arial" charset="0"/>
              </a:rPr>
              <a:t>21</a:t>
            </a:r>
            <a:r>
              <a:rPr lang="en-US" sz="1600" b="1" dirty="0">
                <a:latin typeface="Arial" charset="0"/>
              </a:rPr>
              <a:t> Kilometers</a:t>
            </a:r>
          </a:p>
          <a:p>
            <a:pPr>
              <a:spcBef>
                <a:spcPct val="50000"/>
              </a:spcBef>
            </a:pPr>
            <a:endParaRPr lang="en-US" b="1" dirty="0">
              <a:latin typeface="Arial" charset="0"/>
            </a:endParaRPr>
          </a:p>
          <a:p>
            <a:pPr>
              <a:spcBef>
                <a:spcPct val="50000"/>
              </a:spcBef>
            </a:pPr>
            <a:endParaRPr lang="en-US" b="1" dirty="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377">
                                            <p:txEl>
                                              <p:pRg st="0" end="0"/>
                                            </p:txEl>
                                          </p:spTgt>
                                        </p:tgtEl>
                                        <p:attrNameLst>
                                          <p:attrName>style.visibility</p:attrName>
                                        </p:attrNameLst>
                                      </p:cBhvr>
                                      <p:to>
                                        <p:strVal val="visible"/>
                                      </p:to>
                                    </p:set>
                                    <p:animEffect transition="in" filter="dissolve">
                                      <p:cBhvr>
                                        <p:cTn id="7" dur="500"/>
                                        <p:tgtEl>
                                          <p:spTgt spid="73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377">
                                            <p:txEl>
                                              <p:pRg st="1" end="1"/>
                                            </p:txEl>
                                          </p:spTgt>
                                        </p:tgtEl>
                                        <p:attrNameLst>
                                          <p:attrName>style.visibility</p:attrName>
                                        </p:attrNameLst>
                                      </p:cBhvr>
                                      <p:to>
                                        <p:strVal val="visible"/>
                                      </p:to>
                                    </p:set>
                                    <p:animEffect transition="in" filter="dissolve">
                                      <p:cBhvr>
                                        <p:cTn id="12" dur="500"/>
                                        <p:tgtEl>
                                          <p:spTgt spid="737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377">
                                            <p:txEl>
                                              <p:pRg st="2" end="2"/>
                                            </p:txEl>
                                          </p:spTgt>
                                        </p:tgtEl>
                                        <p:attrNameLst>
                                          <p:attrName>style.visibility</p:attrName>
                                        </p:attrNameLst>
                                      </p:cBhvr>
                                      <p:to>
                                        <p:strVal val="visible"/>
                                      </p:to>
                                    </p:set>
                                    <p:animEffect transition="in" filter="dissolve">
                                      <p:cBhvr>
                                        <p:cTn id="17" dur="500"/>
                                        <p:tgtEl>
                                          <p:spTgt spid="737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377">
                                            <p:txEl>
                                              <p:pRg st="3" end="3"/>
                                            </p:txEl>
                                          </p:spTgt>
                                        </p:tgtEl>
                                        <p:attrNameLst>
                                          <p:attrName>style.visibility</p:attrName>
                                        </p:attrNameLst>
                                      </p:cBhvr>
                                      <p:to>
                                        <p:strVal val="visible"/>
                                      </p:to>
                                    </p:set>
                                    <p:animEffect transition="in" filter="dissolve">
                                      <p:cBhvr>
                                        <p:cTn id="22" dur="500"/>
                                        <p:tgtEl>
                                          <p:spTgt spid="737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377">
                                            <p:txEl>
                                              <p:pRg st="4" end="4"/>
                                            </p:txEl>
                                          </p:spTgt>
                                        </p:tgtEl>
                                        <p:attrNameLst>
                                          <p:attrName>style.visibility</p:attrName>
                                        </p:attrNameLst>
                                      </p:cBhvr>
                                      <p:to>
                                        <p:strVal val="visible"/>
                                      </p:to>
                                    </p:set>
                                    <p:animEffect transition="in" filter="dissolve">
                                      <p:cBhvr>
                                        <p:cTn id="27" dur="500"/>
                                        <p:tgtEl>
                                          <p:spTgt spid="737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377">
                                            <p:txEl>
                                              <p:pRg st="5" end="5"/>
                                            </p:txEl>
                                          </p:spTgt>
                                        </p:tgtEl>
                                        <p:attrNameLst>
                                          <p:attrName>style.visibility</p:attrName>
                                        </p:attrNameLst>
                                      </p:cBhvr>
                                      <p:to>
                                        <p:strVal val="visible"/>
                                      </p:to>
                                    </p:set>
                                    <p:animEffect transition="in" filter="dissolve">
                                      <p:cBhvr>
                                        <p:cTn id="32" dur="500"/>
                                        <p:tgtEl>
                                          <p:spTgt spid="737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377">
                                            <p:txEl>
                                              <p:pRg st="6" end="6"/>
                                            </p:txEl>
                                          </p:spTgt>
                                        </p:tgtEl>
                                        <p:attrNameLst>
                                          <p:attrName>style.visibility</p:attrName>
                                        </p:attrNameLst>
                                      </p:cBhvr>
                                      <p:to>
                                        <p:strVal val="visible"/>
                                      </p:to>
                                    </p:set>
                                    <p:animEffect transition="in" filter="dissolve">
                                      <p:cBhvr>
                                        <p:cTn id="37" dur="500"/>
                                        <p:tgtEl>
                                          <p:spTgt spid="737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7377">
                                            <p:txEl>
                                              <p:pRg st="7" end="7"/>
                                            </p:txEl>
                                          </p:spTgt>
                                        </p:tgtEl>
                                        <p:attrNameLst>
                                          <p:attrName>style.visibility</p:attrName>
                                        </p:attrNameLst>
                                      </p:cBhvr>
                                      <p:to>
                                        <p:strVal val="visible"/>
                                      </p:to>
                                    </p:set>
                                    <p:animEffect transition="in" filter="dissolve">
                                      <p:cBhvr>
                                        <p:cTn id="42" dur="500"/>
                                        <p:tgtEl>
                                          <p:spTgt spid="737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7377">
                                            <p:txEl>
                                              <p:pRg st="8" end="8"/>
                                            </p:txEl>
                                          </p:spTgt>
                                        </p:tgtEl>
                                        <p:attrNameLst>
                                          <p:attrName>style.visibility</p:attrName>
                                        </p:attrNameLst>
                                      </p:cBhvr>
                                      <p:to>
                                        <p:strVal val="visible"/>
                                      </p:to>
                                    </p:set>
                                    <p:animEffect transition="in" filter="dissolve">
                                      <p:cBhvr>
                                        <p:cTn id="47" dur="500"/>
                                        <p:tgtEl>
                                          <p:spTgt spid="737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7377">
                                            <p:txEl>
                                              <p:pRg st="9" end="9"/>
                                            </p:txEl>
                                          </p:spTgt>
                                        </p:tgtEl>
                                        <p:attrNameLst>
                                          <p:attrName>style.visibility</p:attrName>
                                        </p:attrNameLst>
                                      </p:cBhvr>
                                      <p:to>
                                        <p:strVal val="visible"/>
                                      </p:to>
                                    </p:set>
                                    <p:animEffect transition="in" filter="dissolve">
                                      <p:cBhvr>
                                        <p:cTn id="52" dur="500"/>
                                        <p:tgtEl>
                                          <p:spTgt spid="737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7377">
                                            <p:txEl>
                                              <p:pRg st="10" end="10"/>
                                            </p:txEl>
                                          </p:spTgt>
                                        </p:tgtEl>
                                        <p:attrNameLst>
                                          <p:attrName>style.visibility</p:attrName>
                                        </p:attrNameLst>
                                      </p:cBhvr>
                                      <p:to>
                                        <p:strVal val="visible"/>
                                      </p:to>
                                    </p:set>
                                    <p:animEffect transition="in" filter="dissolve">
                                      <p:cBhvr>
                                        <p:cTn id="57" dur="500"/>
                                        <p:tgtEl>
                                          <p:spTgt spid="737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7377">
                                            <p:txEl>
                                              <p:pRg st="11" end="11"/>
                                            </p:txEl>
                                          </p:spTgt>
                                        </p:tgtEl>
                                        <p:attrNameLst>
                                          <p:attrName>style.visibility</p:attrName>
                                        </p:attrNameLst>
                                      </p:cBhvr>
                                      <p:to>
                                        <p:strVal val="visible"/>
                                      </p:to>
                                    </p:set>
                                    <p:animEffect transition="in" filter="dissolve">
                                      <p:cBhvr>
                                        <p:cTn id="62" dur="500"/>
                                        <p:tgtEl>
                                          <p:spTgt spid="737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7377">
                                            <p:txEl>
                                              <p:pRg st="12" end="12"/>
                                            </p:txEl>
                                          </p:spTgt>
                                        </p:tgtEl>
                                        <p:attrNameLst>
                                          <p:attrName>style.visibility</p:attrName>
                                        </p:attrNameLst>
                                      </p:cBhvr>
                                      <p:to>
                                        <p:strVal val="visible"/>
                                      </p:to>
                                    </p:set>
                                    <p:animEffect transition="in" filter="dissolve">
                                      <p:cBhvr>
                                        <p:cTn id="67" dur="500"/>
                                        <p:tgtEl>
                                          <p:spTgt spid="737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7377">
                                            <p:txEl>
                                              <p:pRg st="13" end="13"/>
                                            </p:txEl>
                                          </p:spTgt>
                                        </p:tgtEl>
                                        <p:attrNameLst>
                                          <p:attrName>style.visibility</p:attrName>
                                        </p:attrNameLst>
                                      </p:cBhvr>
                                      <p:to>
                                        <p:strVal val="visible"/>
                                      </p:to>
                                    </p:set>
                                    <p:animEffect transition="in" filter="dissolve">
                                      <p:cBhvr>
                                        <p:cTn id="72" dur="500"/>
                                        <p:tgtEl>
                                          <p:spTgt spid="737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7"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381000"/>
            <a:ext cx="7772400" cy="838200"/>
          </a:xfrm>
        </p:spPr>
        <p:txBody>
          <a:bodyPr/>
          <a:lstStyle/>
          <a:p>
            <a:r>
              <a:rPr lang="en-US" sz="4000" dirty="0">
                <a:solidFill>
                  <a:srgbClr val="FFFFFF"/>
                </a:solidFill>
              </a:rPr>
              <a:t>How Far?</a:t>
            </a:r>
          </a:p>
        </p:txBody>
      </p:sp>
      <p:sp>
        <p:nvSpPr>
          <p:cNvPr id="8195" name="Text Box 3"/>
          <p:cNvSpPr txBox="1">
            <a:spLocks noChangeArrowheads="1"/>
          </p:cNvSpPr>
          <p:nvPr/>
        </p:nvSpPr>
        <p:spPr bwMode="auto">
          <a:xfrm>
            <a:off x="1371600" y="1524536"/>
            <a:ext cx="6858000" cy="6247864"/>
          </a:xfrm>
          <a:prstGeom prst="rect">
            <a:avLst/>
          </a:prstGeom>
          <a:noFill/>
          <a:ln w="9525">
            <a:noFill/>
            <a:miter lim="800000"/>
            <a:headEnd/>
            <a:tailEnd/>
          </a:ln>
          <a:effectLst/>
        </p:spPr>
        <p:txBody>
          <a:bodyPr>
            <a:spAutoFit/>
          </a:bodyPr>
          <a:lstStyle/>
          <a:p>
            <a:pPr>
              <a:spcBef>
                <a:spcPct val="50000"/>
              </a:spcBef>
            </a:pPr>
            <a:r>
              <a:rPr lang="en-US" sz="1600" b="1" dirty="0">
                <a:solidFill>
                  <a:srgbClr val="FF0000"/>
                </a:solidFill>
                <a:latin typeface="Arial" charset="0"/>
              </a:rPr>
              <a:t>Telescope</a:t>
            </a:r>
          </a:p>
          <a:p>
            <a:pPr>
              <a:spcBef>
                <a:spcPct val="50000"/>
              </a:spcBef>
            </a:pPr>
            <a:r>
              <a:rPr lang="en-US" sz="1600" b="1" dirty="0">
                <a:latin typeface="Arial" charset="0"/>
              </a:rPr>
              <a:t>350 miles above Earth’s surface, 560 kilometers</a:t>
            </a:r>
          </a:p>
          <a:p>
            <a:pPr>
              <a:spcBef>
                <a:spcPct val="50000"/>
              </a:spcBef>
            </a:pPr>
            <a:r>
              <a:rPr lang="en-US" sz="1600" b="1" dirty="0">
                <a:solidFill>
                  <a:srgbClr val="FF0000"/>
                </a:solidFill>
                <a:latin typeface="Arial" charset="0"/>
              </a:rPr>
              <a:t>Moon</a:t>
            </a:r>
          </a:p>
          <a:p>
            <a:pPr>
              <a:spcBef>
                <a:spcPct val="50000"/>
              </a:spcBef>
            </a:pPr>
            <a:r>
              <a:rPr lang="en-US" sz="1600" b="1" dirty="0">
                <a:latin typeface="Arial" charset="0"/>
              </a:rPr>
              <a:t>250,000 miles, 402,000 kilometers</a:t>
            </a:r>
          </a:p>
          <a:p>
            <a:pPr>
              <a:spcBef>
                <a:spcPct val="50000"/>
              </a:spcBef>
            </a:pPr>
            <a:r>
              <a:rPr lang="en-US" sz="1600" b="1" dirty="0">
                <a:solidFill>
                  <a:srgbClr val="FF0000"/>
                </a:solidFill>
                <a:latin typeface="Arial" charset="0"/>
              </a:rPr>
              <a:t>Sun	</a:t>
            </a:r>
          </a:p>
          <a:p>
            <a:pPr>
              <a:spcBef>
                <a:spcPct val="50000"/>
              </a:spcBef>
            </a:pPr>
            <a:r>
              <a:rPr lang="en-US" sz="1600" b="1" dirty="0">
                <a:latin typeface="Arial" charset="0"/>
              </a:rPr>
              <a:t>93,000,000 miles, 1.5 x 10</a:t>
            </a:r>
            <a:r>
              <a:rPr lang="en-US" sz="1600" b="1" baseline="30000" dirty="0">
                <a:latin typeface="Arial" charset="0"/>
              </a:rPr>
              <a:t>8</a:t>
            </a:r>
            <a:r>
              <a:rPr lang="en-US" sz="1600" b="1" dirty="0">
                <a:latin typeface="Arial" charset="0"/>
              </a:rPr>
              <a:t> kilometers</a:t>
            </a:r>
          </a:p>
          <a:p>
            <a:pPr>
              <a:spcBef>
                <a:spcPct val="50000"/>
              </a:spcBef>
            </a:pPr>
            <a:r>
              <a:rPr lang="en-US" sz="1600" b="1" dirty="0">
                <a:solidFill>
                  <a:srgbClr val="FF0000"/>
                </a:solidFill>
                <a:latin typeface="Arial" charset="0"/>
              </a:rPr>
              <a:t>Saturn</a:t>
            </a:r>
          </a:p>
          <a:p>
            <a:pPr>
              <a:spcBef>
                <a:spcPct val="50000"/>
              </a:spcBef>
            </a:pPr>
            <a:r>
              <a:rPr lang="en-US" sz="1600" b="1" dirty="0">
                <a:latin typeface="Arial" charset="0"/>
              </a:rPr>
              <a:t>120,000,000 miles, 1.3 x 10</a:t>
            </a:r>
            <a:r>
              <a:rPr lang="en-US" sz="1600" b="1" baseline="30000" dirty="0">
                <a:latin typeface="Arial" charset="0"/>
              </a:rPr>
              <a:t>9</a:t>
            </a:r>
            <a:r>
              <a:rPr lang="en-US" sz="1600" b="1" dirty="0">
                <a:latin typeface="Arial" charset="0"/>
              </a:rPr>
              <a:t> kilometers  (at its closest)</a:t>
            </a:r>
          </a:p>
          <a:p>
            <a:pPr>
              <a:spcBef>
                <a:spcPct val="50000"/>
              </a:spcBef>
            </a:pPr>
            <a:r>
              <a:rPr lang="en-US" sz="1600" b="1" dirty="0">
                <a:solidFill>
                  <a:srgbClr val="FF0000"/>
                </a:solidFill>
                <a:latin typeface="Arial" charset="0"/>
              </a:rPr>
              <a:t>Pleiades</a:t>
            </a:r>
            <a:r>
              <a:rPr lang="en-US" sz="1600" b="1" dirty="0">
                <a:latin typeface="Arial" charset="0"/>
              </a:rPr>
              <a:t>	</a:t>
            </a:r>
          </a:p>
          <a:p>
            <a:pPr>
              <a:spcBef>
                <a:spcPct val="50000"/>
              </a:spcBef>
            </a:pPr>
            <a:r>
              <a:rPr lang="en-US" sz="1600" b="1" dirty="0">
                <a:latin typeface="Arial" charset="0"/>
              </a:rPr>
              <a:t>2,400 trillion miles, 4 x 10</a:t>
            </a:r>
            <a:r>
              <a:rPr lang="en-US" sz="1600" b="1" baseline="30000" dirty="0">
                <a:latin typeface="Arial" charset="0"/>
              </a:rPr>
              <a:t>16</a:t>
            </a:r>
            <a:r>
              <a:rPr lang="en-US" sz="1600" b="1" dirty="0">
                <a:latin typeface="Arial" charset="0"/>
              </a:rPr>
              <a:t> kilometers</a:t>
            </a:r>
          </a:p>
          <a:p>
            <a:pPr>
              <a:spcBef>
                <a:spcPct val="50000"/>
              </a:spcBef>
            </a:pPr>
            <a:r>
              <a:rPr lang="en-US" sz="1600" b="1" dirty="0">
                <a:solidFill>
                  <a:srgbClr val="FF0000"/>
                </a:solidFill>
                <a:latin typeface="Arial" charset="0"/>
              </a:rPr>
              <a:t>Whirlpool Galaxy</a:t>
            </a:r>
          </a:p>
          <a:p>
            <a:pPr>
              <a:spcBef>
                <a:spcPct val="50000"/>
              </a:spcBef>
            </a:pPr>
            <a:r>
              <a:rPr lang="en-US" sz="1600" b="1" dirty="0">
                <a:latin typeface="Arial" charset="0"/>
              </a:rPr>
              <a:t>200 million, trillion miles, 3 x 10</a:t>
            </a:r>
            <a:r>
              <a:rPr lang="en-US" sz="1600" b="1" baseline="30000" dirty="0">
                <a:latin typeface="Arial" charset="0"/>
              </a:rPr>
              <a:t>20</a:t>
            </a:r>
            <a:r>
              <a:rPr lang="en-US" sz="1600" b="1" dirty="0">
                <a:latin typeface="Arial" charset="0"/>
              </a:rPr>
              <a:t> kilometers</a:t>
            </a:r>
          </a:p>
          <a:p>
            <a:pPr>
              <a:spcBef>
                <a:spcPct val="50000"/>
              </a:spcBef>
            </a:pPr>
            <a:r>
              <a:rPr lang="en-US" sz="1600" b="1" dirty="0">
                <a:solidFill>
                  <a:srgbClr val="FF0000"/>
                </a:solidFill>
                <a:latin typeface="Arial" charset="0"/>
              </a:rPr>
              <a:t>Hubble Galaxies</a:t>
            </a:r>
          </a:p>
          <a:p>
            <a:pPr>
              <a:spcBef>
                <a:spcPct val="50000"/>
              </a:spcBef>
            </a:pPr>
            <a:r>
              <a:rPr lang="en-US" sz="1600" b="1" dirty="0">
                <a:latin typeface="Arial" charset="0"/>
              </a:rPr>
              <a:t>30 billion trillion miles,  5 x 10</a:t>
            </a:r>
            <a:r>
              <a:rPr lang="en-US" sz="1600" b="1" baseline="30000" dirty="0">
                <a:latin typeface="Arial" charset="0"/>
              </a:rPr>
              <a:t>20</a:t>
            </a:r>
            <a:r>
              <a:rPr lang="en-US" sz="1600" b="1" dirty="0">
                <a:latin typeface="Arial" charset="0"/>
              </a:rPr>
              <a:t> kilometers</a:t>
            </a:r>
          </a:p>
          <a:p>
            <a:pPr>
              <a:spcBef>
                <a:spcPct val="50000"/>
              </a:spcBef>
            </a:pPr>
            <a:endParaRPr lang="en-US" sz="1600" b="1" dirty="0">
              <a:latin typeface="Arial" charset="0"/>
            </a:endParaRPr>
          </a:p>
          <a:p>
            <a:pPr>
              <a:spcBef>
                <a:spcPct val="50000"/>
              </a:spcBef>
            </a:pPr>
            <a:endParaRPr lang="en-US" sz="1600" b="1" dirty="0">
              <a:latin typeface="Arial" charset="0"/>
            </a:endParaRPr>
          </a:p>
          <a:p>
            <a:pPr>
              <a:spcBef>
                <a:spcPct val="50000"/>
              </a:spcBef>
            </a:pPr>
            <a:endParaRPr lang="en-US" sz="1600" b="1" dirty="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dissolve">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dissolve">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dissolve">
                                      <p:cBhvr>
                                        <p:cTn id="17" dur="5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dissolve">
                                      <p:cBhvr>
                                        <p:cTn id="22" dur="5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dissolve">
                                      <p:cBhvr>
                                        <p:cTn id="27" dur="500"/>
                                        <p:tgtEl>
                                          <p:spTgt spid="81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195">
                                            <p:txEl>
                                              <p:pRg st="5" end="5"/>
                                            </p:txEl>
                                          </p:spTgt>
                                        </p:tgtEl>
                                        <p:attrNameLst>
                                          <p:attrName>style.visibility</p:attrName>
                                        </p:attrNameLst>
                                      </p:cBhvr>
                                      <p:to>
                                        <p:strVal val="visible"/>
                                      </p:to>
                                    </p:set>
                                    <p:animEffect transition="in" filter="dissolve">
                                      <p:cBhvr>
                                        <p:cTn id="32" dur="500"/>
                                        <p:tgtEl>
                                          <p:spTgt spid="81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8195">
                                            <p:txEl>
                                              <p:pRg st="6" end="6"/>
                                            </p:txEl>
                                          </p:spTgt>
                                        </p:tgtEl>
                                        <p:attrNameLst>
                                          <p:attrName>style.visibility</p:attrName>
                                        </p:attrNameLst>
                                      </p:cBhvr>
                                      <p:to>
                                        <p:strVal val="visible"/>
                                      </p:to>
                                    </p:set>
                                    <p:animEffect transition="in" filter="dissolve">
                                      <p:cBhvr>
                                        <p:cTn id="37" dur="500"/>
                                        <p:tgtEl>
                                          <p:spTgt spid="81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195">
                                            <p:txEl>
                                              <p:pRg st="7" end="7"/>
                                            </p:txEl>
                                          </p:spTgt>
                                        </p:tgtEl>
                                        <p:attrNameLst>
                                          <p:attrName>style.visibility</p:attrName>
                                        </p:attrNameLst>
                                      </p:cBhvr>
                                      <p:to>
                                        <p:strVal val="visible"/>
                                      </p:to>
                                    </p:set>
                                    <p:animEffect transition="in" filter="dissolve">
                                      <p:cBhvr>
                                        <p:cTn id="42" dur="500"/>
                                        <p:tgtEl>
                                          <p:spTgt spid="819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8195">
                                            <p:txEl>
                                              <p:pRg st="8" end="8"/>
                                            </p:txEl>
                                          </p:spTgt>
                                        </p:tgtEl>
                                        <p:attrNameLst>
                                          <p:attrName>style.visibility</p:attrName>
                                        </p:attrNameLst>
                                      </p:cBhvr>
                                      <p:to>
                                        <p:strVal val="visible"/>
                                      </p:to>
                                    </p:set>
                                    <p:animEffect transition="in" filter="dissolve">
                                      <p:cBhvr>
                                        <p:cTn id="47" dur="500"/>
                                        <p:tgtEl>
                                          <p:spTgt spid="819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8195">
                                            <p:txEl>
                                              <p:pRg st="9" end="9"/>
                                            </p:txEl>
                                          </p:spTgt>
                                        </p:tgtEl>
                                        <p:attrNameLst>
                                          <p:attrName>style.visibility</p:attrName>
                                        </p:attrNameLst>
                                      </p:cBhvr>
                                      <p:to>
                                        <p:strVal val="visible"/>
                                      </p:to>
                                    </p:set>
                                    <p:animEffect transition="in" filter="dissolve">
                                      <p:cBhvr>
                                        <p:cTn id="52" dur="500"/>
                                        <p:tgtEl>
                                          <p:spTgt spid="819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8195">
                                            <p:txEl>
                                              <p:pRg st="10" end="10"/>
                                            </p:txEl>
                                          </p:spTgt>
                                        </p:tgtEl>
                                        <p:attrNameLst>
                                          <p:attrName>style.visibility</p:attrName>
                                        </p:attrNameLst>
                                      </p:cBhvr>
                                      <p:to>
                                        <p:strVal val="visible"/>
                                      </p:to>
                                    </p:set>
                                    <p:animEffect transition="in" filter="dissolve">
                                      <p:cBhvr>
                                        <p:cTn id="57" dur="500"/>
                                        <p:tgtEl>
                                          <p:spTgt spid="819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8195">
                                            <p:txEl>
                                              <p:pRg st="11" end="11"/>
                                            </p:txEl>
                                          </p:spTgt>
                                        </p:tgtEl>
                                        <p:attrNameLst>
                                          <p:attrName>style.visibility</p:attrName>
                                        </p:attrNameLst>
                                      </p:cBhvr>
                                      <p:to>
                                        <p:strVal val="visible"/>
                                      </p:to>
                                    </p:set>
                                    <p:animEffect transition="in" filter="dissolve">
                                      <p:cBhvr>
                                        <p:cTn id="62" dur="500"/>
                                        <p:tgtEl>
                                          <p:spTgt spid="819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8195">
                                            <p:txEl>
                                              <p:pRg st="12" end="12"/>
                                            </p:txEl>
                                          </p:spTgt>
                                        </p:tgtEl>
                                        <p:attrNameLst>
                                          <p:attrName>style.visibility</p:attrName>
                                        </p:attrNameLst>
                                      </p:cBhvr>
                                      <p:to>
                                        <p:strVal val="visible"/>
                                      </p:to>
                                    </p:set>
                                    <p:animEffect transition="in" filter="dissolve">
                                      <p:cBhvr>
                                        <p:cTn id="67" dur="500"/>
                                        <p:tgtEl>
                                          <p:spTgt spid="819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8195">
                                            <p:txEl>
                                              <p:pRg st="13" end="13"/>
                                            </p:txEl>
                                          </p:spTgt>
                                        </p:tgtEl>
                                        <p:attrNameLst>
                                          <p:attrName>style.visibility</p:attrName>
                                        </p:attrNameLst>
                                      </p:cBhvr>
                                      <p:to>
                                        <p:strVal val="visible"/>
                                      </p:to>
                                    </p:set>
                                    <p:animEffect transition="in" filter="dissolve">
                                      <p:cBhvr>
                                        <p:cTn id="72" dur="500"/>
                                        <p:tgtEl>
                                          <p:spTgt spid="819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90600" y="457200"/>
            <a:ext cx="7772400" cy="838200"/>
          </a:xfrm>
        </p:spPr>
        <p:txBody>
          <a:bodyPr/>
          <a:lstStyle/>
          <a:p>
            <a:r>
              <a:rPr lang="en-US" sz="4000" dirty="0">
                <a:solidFill>
                  <a:srgbClr val="FFFFFF"/>
                </a:solidFill>
              </a:rPr>
              <a:t>How Old?</a:t>
            </a:r>
          </a:p>
        </p:txBody>
      </p:sp>
      <p:sp>
        <p:nvSpPr>
          <p:cNvPr id="9219" name="Text Box 3"/>
          <p:cNvSpPr txBox="1">
            <a:spLocks noChangeArrowheads="1"/>
          </p:cNvSpPr>
          <p:nvPr/>
        </p:nvSpPr>
        <p:spPr bwMode="auto">
          <a:xfrm>
            <a:off x="1447800" y="1600200"/>
            <a:ext cx="6858000" cy="6017032"/>
          </a:xfrm>
          <a:prstGeom prst="rect">
            <a:avLst/>
          </a:prstGeom>
          <a:noFill/>
          <a:ln w="9525">
            <a:noFill/>
            <a:miter lim="800000"/>
            <a:headEnd/>
            <a:tailEnd/>
          </a:ln>
          <a:effectLst/>
        </p:spPr>
        <p:txBody>
          <a:bodyPr>
            <a:spAutoFit/>
          </a:bodyPr>
          <a:lstStyle/>
          <a:p>
            <a:pPr>
              <a:spcBef>
                <a:spcPct val="50000"/>
              </a:spcBef>
            </a:pPr>
            <a:r>
              <a:rPr lang="en-US" sz="1600" b="1" dirty="0">
                <a:solidFill>
                  <a:srgbClr val="FF0000"/>
                </a:solidFill>
                <a:latin typeface="Arial" charset="0"/>
              </a:rPr>
              <a:t>Telescope</a:t>
            </a:r>
          </a:p>
          <a:p>
            <a:pPr>
              <a:spcBef>
                <a:spcPct val="50000"/>
              </a:spcBef>
            </a:pPr>
            <a:r>
              <a:rPr lang="en-US" sz="1600" b="1" dirty="0">
                <a:latin typeface="Arial" charset="0"/>
              </a:rPr>
              <a:t>A few years (launched in 1990)</a:t>
            </a:r>
          </a:p>
          <a:p>
            <a:pPr>
              <a:spcBef>
                <a:spcPct val="50000"/>
              </a:spcBef>
            </a:pPr>
            <a:r>
              <a:rPr lang="en-US" sz="1600" b="1" dirty="0">
                <a:solidFill>
                  <a:srgbClr val="FF0000"/>
                </a:solidFill>
                <a:latin typeface="Arial" charset="0"/>
              </a:rPr>
              <a:t>Pleiades</a:t>
            </a:r>
            <a:r>
              <a:rPr lang="en-US" sz="1600" b="1" dirty="0">
                <a:latin typeface="Arial" charset="0"/>
              </a:rPr>
              <a:t>	</a:t>
            </a:r>
          </a:p>
          <a:p>
            <a:pPr>
              <a:spcBef>
                <a:spcPct val="50000"/>
              </a:spcBef>
            </a:pPr>
            <a:r>
              <a:rPr lang="en-US" sz="1600" b="1" dirty="0">
                <a:latin typeface="Arial" charset="0"/>
              </a:rPr>
              <a:t>80 million years</a:t>
            </a:r>
          </a:p>
          <a:p>
            <a:pPr>
              <a:spcBef>
                <a:spcPct val="50000"/>
              </a:spcBef>
            </a:pPr>
            <a:r>
              <a:rPr lang="en-US" sz="1600" b="1" dirty="0">
                <a:solidFill>
                  <a:srgbClr val="FF0000"/>
                </a:solidFill>
                <a:latin typeface="Arial" charset="0"/>
              </a:rPr>
              <a:t>Moon</a:t>
            </a:r>
          </a:p>
          <a:p>
            <a:pPr>
              <a:spcBef>
                <a:spcPct val="50000"/>
              </a:spcBef>
            </a:pPr>
            <a:r>
              <a:rPr lang="en-US" sz="1600" b="1" dirty="0">
                <a:latin typeface="Arial" charset="0"/>
              </a:rPr>
              <a:t>4.5 Billion years</a:t>
            </a:r>
          </a:p>
          <a:p>
            <a:pPr>
              <a:spcBef>
                <a:spcPct val="50000"/>
              </a:spcBef>
            </a:pPr>
            <a:r>
              <a:rPr lang="en-US" sz="1600" b="1" dirty="0">
                <a:solidFill>
                  <a:srgbClr val="FF0000"/>
                </a:solidFill>
                <a:latin typeface="Arial" charset="0"/>
              </a:rPr>
              <a:t>Saturn</a:t>
            </a:r>
          </a:p>
          <a:p>
            <a:pPr eaLnBrk="0" hangingPunct="0"/>
            <a:r>
              <a:rPr lang="en-US" sz="1600" b="1" dirty="0">
                <a:latin typeface="Arial" charset="0"/>
              </a:rPr>
              <a:t>4.5 Billion years</a:t>
            </a:r>
          </a:p>
          <a:p>
            <a:pPr>
              <a:spcBef>
                <a:spcPct val="50000"/>
              </a:spcBef>
            </a:pPr>
            <a:r>
              <a:rPr lang="en-US" sz="1600" b="1" dirty="0">
                <a:solidFill>
                  <a:srgbClr val="FF0000"/>
                </a:solidFill>
                <a:latin typeface="Arial" charset="0"/>
              </a:rPr>
              <a:t>Sun	</a:t>
            </a:r>
          </a:p>
          <a:p>
            <a:pPr eaLnBrk="0" hangingPunct="0"/>
            <a:r>
              <a:rPr lang="en-US" sz="1600" b="1" dirty="0">
                <a:latin typeface="Arial" charset="0"/>
              </a:rPr>
              <a:t>4.5 Billion years</a:t>
            </a:r>
            <a:r>
              <a:rPr lang="en-US" sz="1600" b="1" dirty="0">
                <a:solidFill>
                  <a:srgbClr val="FF0000"/>
                </a:solidFill>
                <a:latin typeface="Arial" charset="0"/>
              </a:rPr>
              <a:t> </a:t>
            </a:r>
          </a:p>
          <a:p>
            <a:pPr eaLnBrk="0" hangingPunct="0"/>
            <a:r>
              <a:rPr lang="en-US" sz="1600" b="1" dirty="0">
                <a:solidFill>
                  <a:srgbClr val="FF0000"/>
                </a:solidFill>
                <a:latin typeface="Arial" charset="0"/>
              </a:rPr>
              <a:t>Whirlpool Galaxy</a:t>
            </a:r>
          </a:p>
          <a:p>
            <a:pPr>
              <a:spcBef>
                <a:spcPct val="50000"/>
              </a:spcBef>
            </a:pPr>
            <a:r>
              <a:rPr lang="en-US" sz="1600" b="1" dirty="0" smtClean="0">
                <a:latin typeface="Arial" charset="0"/>
              </a:rPr>
              <a:t>13 </a:t>
            </a:r>
            <a:r>
              <a:rPr lang="en-US" sz="1600" b="1" dirty="0">
                <a:latin typeface="Arial" charset="0"/>
              </a:rPr>
              <a:t>billion years</a:t>
            </a:r>
          </a:p>
          <a:p>
            <a:pPr>
              <a:spcBef>
                <a:spcPct val="50000"/>
              </a:spcBef>
            </a:pPr>
            <a:r>
              <a:rPr lang="en-US" sz="1600" b="1" dirty="0">
                <a:solidFill>
                  <a:srgbClr val="FF0000"/>
                </a:solidFill>
                <a:latin typeface="Arial" charset="0"/>
              </a:rPr>
              <a:t>Hubble Galaxies</a:t>
            </a:r>
          </a:p>
          <a:p>
            <a:pPr>
              <a:spcBef>
                <a:spcPct val="50000"/>
              </a:spcBef>
            </a:pPr>
            <a:r>
              <a:rPr lang="en-US" sz="1600" b="1" dirty="0" smtClean="0">
                <a:latin typeface="Arial" charset="0"/>
              </a:rPr>
              <a:t>13 </a:t>
            </a:r>
            <a:r>
              <a:rPr lang="en-US" sz="1600" b="1" dirty="0">
                <a:latin typeface="Arial" charset="0"/>
              </a:rPr>
              <a:t>billion years</a:t>
            </a:r>
          </a:p>
          <a:p>
            <a:pPr>
              <a:spcBef>
                <a:spcPct val="50000"/>
              </a:spcBef>
            </a:pPr>
            <a:endParaRPr lang="en-US" b="1" dirty="0">
              <a:latin typeface="Arial" charset="0"/>
            </a:endParaRPr>
          </a:p>
          <a:p>
            <a:pPr>
              <a:spcBef>
                <a:spcPct val="50000"/>
              </a:spcBef>
            </a:pPr>
            <a:endParaRPr lang="en-US" b="1" dirty="0">
              <a:latin typeface="Arial" charset="0"/>
            </a:endParaRPr>
          </a:p>
          <a:p>
            <a:pPr>
              <a:spcBef>
                <a:spcPct val="50000"/>
              </a:spcBef>
            </a:pPr>
            <a:endParaRPr lang="en-US" b="1" dirty="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dissolve">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dissolve">
                                      <p:cBhvr>
                                        <p:cTn id="12" dur="5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dissolve">
                                      <p:cBhvr>
                                        <p:cTn id="17" dur="500"/>
                                        <p:tgtEl>
                                          <p:spTgt spid="92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dissolve">
                                      <p:cBhvr>
                                        <p:cTn id="22" dur="500"/>
                                        <p:tgtEl>
                                          <p:spTgt spid="92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dissolve">
                                      <p:cBhvr>
                                        <p:cTn id="27" dur="500"/>
                                        <p:tgtEl>
                                          <p:spTgt spid="92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dissolve">
                                      <p:cBhvr>
                                        <p:cTn id="32" dur="500"/>
                                        <p:tgtEl>
                                          <p:spTgt spid="92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Effect transition="in" filter="dissolve">
                                      <p:cBhvr>
                                        <p:cTn id="37" dur="500"/>
                                        <p:tgtEl>
                                          <p:spTgt spid="921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219">
                                            <p:txEl>
                                              <p:pRg st="7" end="7"/>
                                            </p:txEl>
                                          </p:spTgt>
                                        </p:tgtEl>
                                        <p:attrNameLst>
                                          <p:attrName>style.visibility</p:attrName>
                                        </p:attrNameLst>
                                      </p:cBhvr>
                                      <p:to>
                                        <p:strVal val="visible"/>
                                      </p:to>
                                    </p:set>
                                    <p:animEffect transition="in" filter="dissolve">
                                      <p:cBhvr>
                                        <p:cTn id="42" dur="500"/>
                                        <p:tgtEl>
                                          <p:spTgt spid="921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9219">
                                            <p:txEl>
                                              <p:pRg st="8" end="8"/>
                                            </p:txEl>
                                          </p:spTgt>
                                        </p:tgtEl>
                                        <p:attrNameLst>
                                          <p:attrName>style.visibility</p:attrName>
                                        </p:attrNameLst>
                                      </p:cBhvr>
                                      <p:to>
                                        <p:strVal val="visible"/>
                                      </p:to>
                                    </p:set>
                                    <p:animEffect transition="in" filter="dissolve">
                                      <p:cBhvr>
                                        <p:cTn id="47" dur="500"/>
                                        <p:tgtEl>
                                          <p:spTgt spid="921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9219">
                                            <p:txEl>
                                              <p:pRg st="9" end="9"/>
                                            </p:txEl>
                                          </p:spTgt>
                                        </p:tgtEl>
                                        <p:attrNameLst>
                                          <p:attrName>style.visibility</p:attrName>
                                        </p:attrNameLst>
                                      </p:cBhvr>
                                      <p:to>
                                        <p:strVal val="visible"/>
                                      </p:to>
                                    </p:set>
                                    <p:animEffect transition="in" filter="dissolve">
                                      <p:cBhvr>
                                        <p:cTn id="52" dur="500"/>
                                        <p:tgtEl>
                                          <p:spTgt spid="921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9219">
                                            <p:txEl>
                                              <p:pRg st="10" end="10"/>
                                            </p:txEl>
                                          </p:spTgt>
                                        </p:tgtEl>
                                        <p:attrNameLst>
                                          <p:attrName>style.visibility</p:attrName>
                                        </p:attrNameLst>
                                      </p:cBhvr>
                                      <p:to>
                                        <p:strVal val="visible"/>
                                      </p:to>
                                    </p:set>
                                    <p:animEffect transition="in" filter="dissolve">
                                      <p:cBhvr>
                                        <p:cTn id="57" dur="500"/>
                                        <p:tgtEl>
                                          <p:spTgt spid="921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9219">
                                            <p:txEl>
                                              <p:pRg st="11" end="11"/>
                                            </p:txEl>
                                          </p:spTgt>
                                        </p:tgtEl>
                                        <p:attrNameLst>
                                          <p:attrName>style.visibility</p:attrName>
                                        </p:attrNameLst>
                                      </p:cBhvr>
                                      <p:to>
                                        <p:strVal val="visible"/>
                                      </p:to>
                                    </p:set>
                                    <p:animEffect transition="in" filter="dissolve">
                                      <p:cBhvr>
                                        <p:cTn id="62" dur="500"/>
                                        <p:tgtEl>
                                          <p:spTgt spid="9219">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9219">
                                            <p:txEl>
                                              <p:pRg st="12" end="12"/>
                                            </p:txEl>
                                          </p:spTgt>
                                        </p:tgtEl>
                                        <p:attrNameLst>
                                          <p:attrName>style.visibility</p:attrName>
                                        </p:attrNameLst>
                                      </p:cBhvr>
                                      <p:to>
                                        <p:strVal val="visible"/>
                                      </p:to>
                                    </p:set>
                                    <p:animEffect transition="in" filter="dissolve">
                                      <p:cBhvr>
                                        <p:cTn id="67" dur="500"/>
                                        <p:tgtEl>
                                          <p:spTgt spid="9219">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9219">
                                            <p:txEl>
                                              <p:pRg st="13" end="13"/>
                                            </p:txEl>
                                          </p:spTgt>
                                        </p:tgtEl>
                                        <p:attrNameLst>
                                          <p:attrName>style.visibility</p:attrName>
                                        </p:attrNameLst>
                                      </p:cBhvr>
                                      <p:to>
                                        <p:strVal val="visible"/>
                                      </p:to>
                                    </p:set>
                                    <p:animEffect transition="in" filter="dissolve">
                                      <p:cBhvr>
                                        <p:cTn id="72" dur="500"/>
                                        <p:tgtEl>
                                          <p:spTgt spid="921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FF"/>
                </a:solidFill>
              </a:rPr>
              <a:t>Shields and Detectors</a:t>
            </a:r>
            <a:endParaRPr lang="en-US" dirty="0">
              <a:solidFill>
                <a:srgbClr val="FFFFFF"/>
              </a:solidFill>
            </a:endParaRPr>
          </a:p>
        </p:txBody>
      </p:sp>
      <p:sp>
        <p:nvSpPr>
          <p:cNvPr id="1054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r>
            <a:b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3200400" y="2057400"/>
            <a:ext cx="5638800" cy="4893647"/>
          </a:xfrm>
          <a:prstGeom prst="rect">
            <a:avLst/>
          </a:prstGeom>
          <a:noFill/>
        </p:spPr>
        <p:txBody>
          <a:bodyPr wrap="square" rtlCol="0">
            <a:spAutoFit/>
          </a:bodyPr>
          <a:lstStyle/>
          <a:p>
            <a:pPr lvl="1"/>
            <a:r>
              <a:rPr lang="en-US" sz="3600" dirty="0" smtClean="0"/>
              <a:t>Identify sources of EMS energies</a:t>
            </a:r>
          </a:p>
          <a:p>
            <a:pPr lvl="1">
              <a:buFont typeface="Arial" pitchFamily="34" charset="0"/>
              <a:buChar char="•"/>
            </a:pPr>
            <a:r>
              <a:rPr lang="en-US" sz="3600" dirty="0" smtClean="0"/>
              <a:t>Radio has AM &amp; FM bands</a:t>
            </a:r>
          </a:p>
          <a:p>
            <a:pPr lvl="1">
              <a:buFont typeface="Arial" pitchFamily="34" charset="0"/>
              <a:buChar char="•"/>
            </a:pPr>
            <a:r>
              <a:rPr lang="en-US" sz="3600" dirty="0" smtClean="0"/>
              <a:t>Remote controls use infrared energy</a:t>
            </a:r>
          </a:p>
          <a:p>
            <a:pPr lvl="1">
              <a:buFont typeface="Arial" pitchFamily="34" charset="0"/>
              <a:buChar char="•"/>
            </a:pPr>
            <a:r>
              <a:rPr lang="en-US" sz="3600" dirty="0" smtClean="0"/>
              <a:t>Torch is black (UV) light and visible light  </a:t>
            </a:r>
          </a:p>
          <a:p>
            <a:pPr lvl="1"/>
            <a:endParaRPr lang="en-US" sz="2400" dirty="0"/>
          </a:p>
        </p:txBody>
      </p:sp>
      <p:pic>
        <p:nvPicPr>
          <p:cNvPr id="106498" name="Picture 2" descr="communications,radios,walkie-talkies,handy,wireless,transceiver,technolog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52400" y="1752600"/>
            <a:ext cx="2181225" cy="2181225"/>
          </a:xfrm>
          <a:prstGeom prst="rect">
            <a:avLst/>
          </a:prstGeom>
          <a:noFill/>
        </p:spPr>
      </p:pic>
      <p:pic>
        <p:nvPicPr>
          <p:cNvPr id="106500" name="Picture 4" descr="clipped images,cropped images,cropped pictures,electronics,entertainment,households,icons,media,PNG,remote controls,remotes,transparent backgroun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43000" y="1295400"/>
            <a:ext cx="3095625" cy="3095625"/>
          </a:xfrm>
          <a:prstGeom prst="rect">
            <a:avLst/>
          </a:prstGeom>
          <a:noFill/>
        </p:spPr>
      </p:pic>
      <p:pic>
        <p:nvPicPr>
          <p:cNvPr id="12" name="Picture 11" descr="IMG_5845.JPG"/>
          <p:cNvPicPr>
            <a:picLocks noChangeAspect="1"/>
          </p:cNvPicPr>
          <p:nvPr/>
        </p:nvPicPr>
        <p:blipFill>
          <a:blip r:embed="rId4" cstate="print"/>
          <a:srcRect l="3333" t="36666" r="1667" b="20000"/>
          <a:stretch>
            <a:fillRect/>
          </a:stretch>
        </p:blipFill>
        <p:spPr>
          <a:xfrm>
            <a:off x="609600" y="4724400"/>
            <a:ext cx="2057400" cy="703847"/>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FF"/>
                </a:solidFill>
              </a:rPr>
              <a:t>Shields and Detectors</a:t>
            </a:r>
            <a:endParaRPr lang="en-US" dirty="0">
              <a:solidFill>
                <a:srgbClr val="FFFFFF"/>
              </a:solidFill>
            </a:endParaRPr>
          </a:p>
        </p:txBody>
      </p:sp>
      <p:sp>
        <p:nvSpPr>
          <p:cNvPr id="1054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r>
            <a:b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3657600" y="2057400"/>
            <a:ext cx="5486400" cy="4893647"/>
          </a:xfrm>
          <a:prstGeom prst="rect">
            <a:avLst/>
          </a:prstGeom>
          <a:noFill/>
        </p:spPr>
        <p:txBody>
          <a:bodyPr wrap="square" rtlCol="0">
            <a:spAutoFit/>
          </a:bodyPr>
          <a:lstStyle/>
          <a:p>
            <a:pPr lvl="1">
              <a:buFont typeface="Arial" pitchFamily="34" charset="0"/>
              <a:buChar char="•"/>
            </a:pPr>
            <a:r>
              <a:rPr lang="en-US" sz="3600" dirty="0" smtClean="0"/>
              <a:t>Your ears detect Radio waves </a:t>
            </a:r>
          </a:p>
          <a:p>
            <a:pPr lvl="1">
              <a:buFont typeface="Arial" pitchFamily="34" charset="0"/>
              <a:buChar char="•"/>
            </a:pPr>
            <a:r>
              <a:rPr lang="en-US" sz="3600" dirty="0" smtClean="0"/>
              <a:t>Digital cameras detect infrared waves </a:t>
            </a:r>
          </a:p>
          <a:p>
            <a:pPr lvl="1">
              <a:buFont typeface="Arial" pitchFamily="34" charset="0"/>
              <a:buChar char="•"/>
            </a:pPr>
            <a:r>
              <a:rPr lang="en-US" sz="3600" dirty="0" smtClean="0"/>
              <a:t>Your eyes detect visible light waves</a:t>
            </a:r>
          </a:p>
          <a:p>
            <a:pPr lvl="1">
              <a:buFont typeface="Arial" pitchFamily="34" charset="0"/>
              <a:buChar char="•"/>
            </a:pPr>
            <a:r>
              <a:rPr lang="en-US" sz="3600" dirty="0" smtClean="0"/>
              <a:t>UV Beads detect ultraviolet waves </a:t>
            </a:r>
          </a:p>
          <a:p>
            <a:pPr lvl="1"/>
            <a:endParaRPr lang="en-US" sz="2400" dirty="0"/>
          </a:p>
        </p:txBody>
      </p:sp>
      <p:pic>
        <p:nvPicPr>
          <p:cNvPr id="106498" name="Picture 2" descr="communications,radios,walkie-talkies,handy,wireless,transceiver,technolog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52400" y="1752600"/>
            <a:ext cx="2181225" cy="2181225"/>
          </a:xfrm>
          <a:prstGeom prst="rect">
            <a:avLst/>
          </a:prstGeom>
          <a:noFill/>
        </p:spPr>
      </p:pic>
      <p:pic>
        <p:nvPicPr>
          <p:cNvPr id="106500" name="Picture 4" descr="clipped images,cropped images,cropped pictures,electronics,entertainment,households,icons,media,PNG,remote controls,remotes,transparent backgroun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28800" y="1828800"/>
            <a:ext cx="3095625" cy="3095625"/>
          </a:xfrm>
          <a:prstGeom prst="rect">
            <a:avLst/>
          </a:prstGeom>
          <a:noFill/>
        </p:spPr>
      </p:pic>
      <p:pic>
        <p:nvPicPr>
          <p:cNvPr id="12" name="Picture 11" descr="IMG_5845.JPG"/>
          <p:cNvPicPr>
            <a:picLocks noChangeAspect="1"/>
          </p:cNvPicPr>
          <p:nvPr/>
        </p:nvPicPr>
        <p:blipFill>
          <a:blip r:embed="rId4" cstate="print"/>
          <a:srcRect l="3333" t="36666" r="1667" b="20000"/>
          <a:stretch>
            <a:fillRect/>
          </a:stretch>
        </p:blipFill>
        <p:spPr>
          <a:xfrm>
            <a:off x="1676400" y="4114800"/>
            <a:ext cx="2057400" cy="703847"/>
          </a:xfrm>
          <a:prstGeom prst="rect">
            <a:avLst/>
          </a:prstGeom>
        </p:spPr>
      </p:pic>
      <p:pic>
        <p:nvPicPr>
          <p:cNvPr id="111618" name="Picture 2" descr="auditory care,ears,ENT,healthcare,hearings,medicines,otology"/>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524000" y="2438400"/>
            <a:ext cx="962025" cy="962025"/>
          </a:xfrm>
          <a:prstGeom prst="rect">
            <a:avLst/>
          </a:prstGeom>
          <a:noFill/>
        </p:spPr>
      </p:pic>
      <p:pic>
        <p:nvPicPr>
          <p:cNvPr id="111620" name="Picture 4" descr="http://officeimg.vo.msecnd.net/en-us/images/MH900441339.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362200" y="1600200"/>
            <a:ext cx="1219200" cy="1219200"/>
          </a:xfrm>
          <a:prstGeom prst="rect">
            <a:avLst/>
          </a:prstGeom>
          <a:noFill/>
        </p:spPr>
      </p:pic>
      <p:sp>
        <p:nvSpPr>
          <p:cNvPr id="10" name="Oval 9"/>
          <p:cNvSpPr/>
          <p:nvPr/>
        </p:nvSpPr>
        <p:spPr>
          <a:xfrm>
            <a:off x="3810000" y="2133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1622" name="Picture 6" descr="eyes,fotolia,futures,blue iris,lashes,looking,pupils,visions"/>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62000" y="4800600"/>
            <a:ext cx="1190625" cy="1190625"/>
          </a:xfrm>
          <a:prstGeom prst="rect">
            <a:avLst/>
          </a:prstGeom>
          <a:noFill/>
        </p:spPr>
      </p:pic>
      <p:pic>
        <p:nvPicPr>
          <p:cNvPr id="111624" name="Picture 8" descr="UV Beads"/>
          <p:cNvPicPr>
            <a:picLocks noChangeAspect="1" noChangeArrowheads="1"/>
          </p:cNvPicPr>
          <p:nvPr/>
        </p:nvPicPr>
        <p:blipFill>
          <a:blip r:embed="rId8" cstate="print"/>
          <a:srcRect r="4000"/>
          <a:stretch>
            <a:fillRect/>
          </a:stretch>
        </p:blipFill>
        <p:spPr bwMode="auto">
          <a:xfrm>
            <a:off x="2209800" y="5105400"/>
            <a:ext cx="1676400" cy="118163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FF"/>
                </a:solidFill>
              </a:rPr>
              <a:t>Shields and Detectors</a:t>
            </a:r>
            <a:endParaRPr lang="en-US" dirty="0">
              <a:solidFill>
                <a:srgbClr val="FFFFFF"/>
              </a:solidFill>
            </a:endParaRPr>
          </a:p>
        </p:txBody>
      </p:sp>
      <p:sp>
        <p:nvSpPr>
          <p:cNvPr id="1054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r>
            <a:b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5029200" y="1564243"/>
            <a:ext cx="4267200" cy="6001643"/>
          </a:xfrm>
          <a:prstGeom prst="rect">
            <a:avLst/>
          </a:prstGeom>
          <a:noFill/>
        </p:spPr>
        <p:txBody>
          <a:bodyPr wrap="square" rtlCol="0">
            <a:spAutoFit/>
          </a:bodyPr>
          <a:lstStyle/>
          <a:p>
            <a:pPr lvl="1">
              <a:buFont typeface="Arial" pitchFamily="34" charset="0"/>
              <a:buChar char="•"/>
            </a:pPr>
            <a:r>
              <a:rPr lang="en-US" sz="3600" dirty="0" smtClean="0"/>
              <a:t>Clear plastic</a:t>
            </a:r>
          </a:p>
          <a:p>
            <a:pPr lvl="1">
              <a:buFont typeface="Arial" pitchFamily="34" charset="0"/>
              <a:buChar char="•"/>
            </a:pPr>
            <a:r>
              <a:rPr lang="en-US" sz="3600" dirty="0" smtClean="0"/>
              <a:t>Black plastic</a:t>
            </a:r>
          </a:p>
          <a:p>
            <a:pPr lvl="1">
              <a:buFont typeface="Arial" pitchFamily="34" charset="0"/>
              <a:buChar char="•"/>
            </a:pPr>
            <a:r>
              <a:rPr lang="en-US" sz="3600" dirty="0" smtClean="0"/>
              <a:t>Aluminum foil</a:t>
            </a:r>
          </a:p>
          <a:p>
            <a:pPr lvl="1">
              <a:buFont typeface="Arial" pitchFamily="34" charset="0"/>
              <a:buChar char="•"/>
            </a:pPr>
            <a:r>
              <a:rPr lang="en-US" sz="3600" dirty="0" smtClean="0"/>
              <a:t>Copy paper </a:t>
            </a:r>
          </a:p>
          <a:p>
            <a:pPr lvl="1">
              <a:buFont typeface="Arial" pitchFamily="34" charset="0"/>
              <a:buChar char="•"/>
            </a:pPr>
            <a:r>
              <a:rPr lang="en-US" sz="3600" dirty="0" smtClean="0"/>
              <a:t>Cloth</a:t>
            </a:r>
          </a:p>
          <a:p>
            <a:pPr lvl="1">
              <a:buFont typeface="Arial" pitchFamily="34" charset="0"/>
              <a:buChar char="•"/>
            </a:pPr>
            <a:r>
              <a:rPr lang="en-US" sz="3600" dirty="0" smtClean="0"/>
              <a:t>Metal screen</a:t>
            </a:r>
          </a:p>
          <a:p>
            <a:pPr lvl="1">
              <a:buFont typeface="Arial" pitchFamily="34" charset="0"/>
              <a:buChar char="•"/>
            </a:pPr>
            <a:r>
              <a:rPr lang="en-US" sz="3600" dirty="0" smtClean="0"/>
              <a:t>Plastic screen </a:t>
            </a:r>
          </a:p>
          <a:p>
            <a:pPr lvl="1">
              <a:buFont typeface="Arial" pitchFamily="34" charset="0"/>
              <a:buChar char="•"/>
            </a:pPr>
            <a:r>
              <a:rPr lang="en-US" sz="3600" dirty="0" smtClean="0"/>
              <a:t>Wax paper </a:t>
            </a:r>
          </a:p>
          <a:p>
            <a:pPr lvl="1">
              <a:buFont typeface="Arial" pitchFamily="34" charset="0"/>
              <a:buChar char="•"/>
            </a:pPr>
            <a:r>
              <a:rPr lang="en-US" sz="3600" dirty="0" smtClean="0"/>
              <a:t>Baggie </a:t>
            </a:r>
          </a:p>
          <a:p>
            <a:pPr lvl="1">
              <a:buFont typeface="Arial" pitchFamily="34" charset="0"/>
              <a:buChar char="•"/>
            </a:pPr>
            <a:endParaRPr lang="en-US" sz="3600" dirty="0" smtClean="0"/>
          </a:p>
          <a:p>
            <a:pPr lvl="1"/>
            <a:endParaRPr lang="en-US" sz="2400" dirty="0"/>
          </a:p>
        </p:txBody>
      </p:sp>
      <p:pic>
        <p:nvPicPr>
          <p:cNvPr id="13" name="Picture 12"/>
          <p:cNvPicPr/>
          <p:nvPr/>
        </p:nvPicPr>
        <p:blipFill>
          <a:blip r:embed="rId2" cstate="print"/>
          <a:srcRect l="29909" t="17076" r="31046" b="17373"/>
          <a:stretch>
            <a:fillRect/>
          </a:stretch>
        </p:blipFill>
        <p:spPr bwMode="auto">
          <a:xfrm>
            <a:off x="685800" y="1676400"/>
            <a:ext cx="4184716" cy="46271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90600" y="457200"/>
            <a:ext cx="7772400" cy="838200"/>
          </a:xfrm>
        </p:spPr>
        <p:txBody>
          <a:bodyPr/>
          <a:lstStyle/>
          <a:p>
            <a:r>
              <a:rPr lang="en-US" sz="4000" dirty="0" smtClean="0">
                <a:solidFill>
                  <a:srgbClr val="FFFFFF"/>
                </a:solidFill>
              </a:rPr>
              <a:t>Assessment </a:t>
            </a:r>
            <a:endParaRPr lang="en-US" sz="4000" dirty="0">
              <a:solidFill>
                <a:srgbClr val="FFFFFF"/>
              </a:solidFill>
            </a:endParaRPr>
          </a:p>
        </p:txBody>
      </p:sp>
      <p:sp>
        <p:nvSpPr>
          <p:cNvPr id="9219" name="Text Box 3"/>
          <p:cNvSpPr txBox="1">
            <a:spLocks noChangeArrowheads="1"/>
          </p:cNvSpPr>
          <p:nvPr/>
        </p:nvSpPr>
        <p:spPr bwMode="auto">
          <a:xfrm>
            <a:off x="2514600" y="1752600"/>
            <a:ext cx="6858000" cy="4647426"/>
          </a:xfrm>
          <a:prstGeom prst="rect">
            <a:avLst/>
          </a:prstGeom>
          <a:noFill/>
          <a:ln w="9525">
            <a:noFill/>
            <a:miter lim="800000"/>
            <a:headEnd/>
            <a:tailEnd/>
          </a:ln>
          <a:effectLst/>
        </p:spPr>
        <p:txBody>
          <a:bodyPr>
            <a:spAutoFit/>
          </a:bodyPr>
          <a:lstStyle/>
          <a:p>
            <a:r>
              <a:rPr lang="en-US" sz="1600" dirty="0" smtClean="0"/>
              <a:t>You are a member of the EPO (Education and Public Outreach) </a:t>
            </a:r>
          </a:p>
          <a:p>
            <a:r>
              <a:rPr lang="en-US" sz="1600" dirty="0" smtClean="0"/>
              <a:t>team with Epo and Alkina.  They are busy exploring the universe </a:t>
            </a:r>
          </a:p>
          <a:p>
            <a:r>
              <a:rPr lang="en-US" sz="1600" dirty="0" smtClean="0"/>
              <a:t>and ask you to cover a press conference for them.</a:t>
            </a:r>
          </a:p>
          <a:p>
            <a:r>
              <a:rPr lang="en-US" sz="1600" dirty="0" smtClean="0"/>
              <a:t>Epo has given you data from a new event in 5 different spectrums.  </a:t>
            </a:r>
          </a:p>
          <a:p>
            <a:r>
              <a:rPr lang="en-US" sz="1600" dirty="0" smtClean="0"/>
              <a:t>You need to explain what the event is in a way that non scientists will understand.  Use what you know about how the different energies react on earth to explain what is happening in the event.  You may do this in any way you like, but remember your audience (the television camera men and the people that will be watching on CNN) are not scientists and do not understand how energies react as you do.  You will get points based on how much and how clearly you use the data given to</a:t>
            </a:r>
          </a:p>
          <a:p>
            <a:r>
              <a:rPr lang="en-US" sz="1600" dirty="0" smtClean="0"/>
              <a:t> explain the event.</a:t>
            </a:r>
          </a:p>
          <a:p>
            <a:r>
              <a:rPr lang="en-US" sz="1600" dirty="0" smtClean="0"/>
              <a:t>You may use any format that you feel will help the public understand.  Points will be granted for creativity and clarity of your message. </a:t>
            </a:r>
          </a:p>
          <a:p>
            <a:r>
              <a:rPr lang="en-US" sz="1600" dirty="0" smtClean="0"/>
              <a:t>Students are required to prepare a NASA news conference where they can use any means possible to explain to the public what the images represent.  They can use power point, models, written and oral presentations as long as they make their point.</a:t>
            </a:r>
            <a:endParaRPr lang="en-US" sz="1600" dirty="0"/>
          </a:p>
        </p:txBody>
      </p:sp>
      <p:pic>
        <p:nvPicPr>
          <p:cNvPr id="4" name="Picture 3"/>
          <p:cNvPicPr/>
          <p:nvPr/>
        </p:nvPicPr>
        <p:blipFill>
          <a:blip r:embed="rId2" cstate="print"/>
          <a:srcRect l="15603" r="27071" b="4661"/>
          <a:stretch>
            <a:fillRect/>
          </a:stretch>
        </p:blipFill>
        <p:spPr bwMode="auto">
          <a:xfrm>
            <a:off x="152400" y="1752600"/>
            <a:ext cx="2362200" cy="2971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dissolve">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dissolve">
                                      <p:cBhvr>
                                        <p:cTn id="12" dur="5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dissolve">
                                      <p:cBhvr>
                                        <p:cTn id="17" dur="500"/>
                                        <p:tgtEl>
                                          <p:spTgt spid="92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dissolve">
                                      <p:cBhvr>
                                        <p:cTn id="22" dur="500"/>
                                        <p:tgtEl>
                                          <p:spTgt spid="92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dissolve">
                                      <p:cBhvr>
                                        <p:cTn id="27" dur="500"/>
                                        <p:tgtEl>
                                          <p:spTgt spid="92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dissolve">
                                      <p:cBhvr>
                                        <p:cTn id="32" dur="500"/>
                                        <p:tgtEl>
                                          <p:spTgt spid="92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Effect transition="in" filter="dissolve">
                                      <p:cBhvr>
                                        <p:cTn id="37" dur="500"/>
                                        <p:tgtEl>
                                          <p:spTgt spid="921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219">
                                            <p:txEl>
                                              <p:pRg st="7" end="7"/>
                                            </p:txEl>
                                          </p:spTgt>
                                        </p:tgtEl>
                                        <p:attrNameLst>
                                          <p:attrName>style.visibility</p:attrName>
                                        </p:attrNameLst>
                                      </p:cBhvr>
                                      <p:to>
                                        <p:strVal val="visible"/>
                                      </p:to>
                                    </p:set>
                                    <p:animEffect transition="in" filter="dissolve">
                                      <p:cBhvr>
                                        <p:cTn id="42" dur="500"/>
                                        <p:tgtEl>
                                          <p:spTgt spid="92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90600" y="457200"/>
            <a:ext cx="7772400" cy="838200"/>
          </a:xfrm>
        </p:spPr>
        <p:txBody>
          <a:bodyPr/>
          <a:lstStyle/>
          <a:p>
            <a:r>
              <a:rPr lang="en-US" sz="4000" dirty="0" smtClean="0">
                <a:solidFill>
                  <a:srgbClr val="FFFFFF"/>
                </a:solidFill>
              </a:rPr>
              <a:t>Assessment </a:t>
            </a:r>
            <a:endParaRPr lang="en-US" sz="4000" dirty="0">
              <a:solidFill>
                <a:srgbClr val="FFFFFF"/>
              </a:solidFill>
            </a:endParaRPr>
          </a:p>
        </p:txBody>
      </p:sp>
      <p:graphicFrame>
        <p:nvGraphicFramePr>
          <p:cNvPr id="5" name="Table 4"/>
          <p:cNvGraphicFramePr>
            <a:graphicFrameLocks noGrp="1"/>
          </p:cNvGraphicFramePr>
          <p:nvPr/>
        </p:nvGraphicFramePr>
        <p:xfrm>
          <a:off x="1828800" y="1600199"/>
          <a:ext cx="5791200" cy="4953002"/>
        </p:xfrm>
        <a:graphic>
          <a:graphicData uri="http://schemas.openxmlformats.org/drawingml/2006/table">
            <a:tbl>
              <a:tblPr/>
              <a:tblGrid>
                <a:gridCol w="939921"/>
                <a:gridCol w="1645436"/>
                <a:gridCol w="1706336"/>
                <a:gridCol w="1499507"/>
              </a:tblGrid>
              <a:tr h="283028">
                <a:tc gridSpan="4">
                  <a:txBody>
                    <a:bodyPr/>
                    <a:lstStyle/>
                    <a:p>
                      <a:pPr marL="0" marR="0" algn="ctr">
                        <a:spcBef>
                          <a:spcPts val="0"/>
                        </a:spcBef>
                        <a:spcAft>
                          <a:spcPts val="0"/>
                        </a:spcAft>
                      </a:pPr>
                      <a:r>
                        <a:rPr lang="en-US" sz="800">
                          <a:solidFill>
                            <a:srgbClr val="FFFFFF"/>
                          </a:solidFill>
                          <a:latin typeface="Calibri"/>
                          <a:ea typeface="Calibri"/>
                          <a:cs typeface="Times New Roman"/>
                        </a:rPr>
                        <a:t>Assessment Rubric</a:t>
                      </a:r>
                      <a:endParaRPr lang="en-US" sz="800">
                        <a:latin typeface="Calibri"/>
                        <a:ea typeface="Calibri"/>
                        <a:cs typeface="Times New Roman"/>
                      </a:endParaRPr>
                    </a:p>
                    <a:p>
                      <a:pPr marL="0" marR="0" algn="ctr">
                        <a:spcBef>
                          <a:spcPts val="0"/>
                        </a:spcBef>
                        <a:spcAft>
                          <a:spcPts val="0"/>
                        </a:spcAft>
                      </a:pPr>
                      <a:r>
                        <a:rPr lang="en-US" sz="800">
                          <a:solidFill>
                            <a:srgbClr val="FFFFFF"/>
                          </a:solidFill>
                          <a:latin typeface="Calibri"/>
                          <a:ea typeface="Calibri"/>
                          <a:cs typeface="Times New Roman"/>
                        </a:rPr>
                        <a:t>For NASA Press Conference Performance Assessment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41515">
                <a:tc>
                  <a:txBody>
                    <a:bodyPr/>
                    <a:lstStyle/>
                    <a:p>
                      <a:pPr marL="0" marR="0">
                        <a:spcBef>
                          <a:spcPts val="0"/>
                        </a:spcBef>
                        <a:spcAft>
                          <a:spcPts val="0"/>
                        </a:spcAft>
                      </a:pPr>
                      <a:r>
                        <a:rPr lang="en-US" sz="800">
                          <a:solidFill>
                            <a:srgbClr val="0070C0"/>
                          </a:solidFill>
                          <a:latin typeface="Calibri"/>
                          <a:ea typeface="Calibri"/>
                          <a:cs typeface="Times New Roman"/>
                        </a:rPr>
                        <a:t>Category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25 points</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20 points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10 points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0600">
                <a:tc>
                  <a:txBody>
                    <a:bodyPr/>
                    <a:lstStyle/>
                    <a:p>
                      <a:pPr marL="0" marR="0">
                        <a:spcBef>
                          <a:spcPts val="0"/>
                        </a:spcBef>
                        <a:spcAft>
                          <a:spcPts val="0"/>
                        </a:spcAft>
                      </a:pPr>
                      <a:r>
                        <a:rPr lang="en-US" sz="800">
                          <a:solidFill>
                            <a:srgbClr val="0070C0"/>
                          </a:solidFill>
                          <a:latin typeface="Calibri"/>
                          <a:ea typeface="Calibri"/>
                          <a:cs typeface="Times New Roman"/>
                        </a:rPr>
                        <a:t>Understanding </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Comprehension</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(possible 25 points)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Student is able to accurately answer all questions posed by classmates and instructor based on information from the unit.</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Student is able to answer questions posed by classmates and instructor about the topic, but is not sure of the accuracy of his answers.</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Student is not able to back answers to questions posed by classmates and instructor with information from the unit. Answers are garbled and/or confused.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7572">
                <a:tc>
                  <a:txBody>
                    <a:bodyPr/>
                    <a:lstStyle/>
                    <a:p>
                      <a:pPr marL="0" marR="0">
                        <a:spcBef>
                          <a:spcPts val="0"/>
                        </a:spcBef>
                        <a:spcAft>
                          <a:spcPts val="0"/>
                        </a:spcAft>
                      </a:pPr>
                      <a:r>
                        <a:rPr lang="en-US" sz="800">
                          <a:solidFill>
                            <a:srgbClr val="0070C0"/>
                          </a:solidFill>
                          <a:latin typeface="Calibri"/>
                          <a:ea typeface="Calibri"/>
                          <a:cs typeface="Times New Roman"/>
                        </a:rPr>
                        <a:t>Understanding content </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(Possible 25 points)</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can accurately identify at least 1  characteristic in all 5 pictures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can accurately identify at least 1  characteristic in  3 of the pictures provided</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can accurately identify at least 1  characteristic in two of the pictures provided</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7572">
                <a:tc>
                  <a:txBody>
                    <a:bodyPr/>
                    <a:lstStyle/>
                    <a:p>
                      <a:pPr marL="0" marR="0">
                        <a:spcBef>
                          <a:spcPts val="0"/>
                        </a:spcBef>
                        <a:spcAft>
                          <a:spcPts val="0"/>
                        </a:spcAft>
                      </a:pPr>
                      <a:r>
                        <a:rPr lang="en-US" sz="800">
                          <a:solidFill>
                            <a:srgbClr val="0070C0"/>
                          </a:solidFill>
                          <a:latin typeface="Calibri"/>
                          <a:ea typeface="Calibri"/>
                          <a:cs typeface="Times New Roman"/>
                        </a:rPr>
                        <a:t>Performance</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(Possible </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25 Points)</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can accurately explain the significance of at least 1 characteristic in all 5 pictures.</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can accurately explain the significance of at least 1 characteristic in 3 of the pictures provided.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can accurately explain the significance of at least 1 characteristic in 2 of the pictures provided.</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8172">
                <a:tc>
                  <a:txBody>
                    <a:bodyPr/>
                    <a:lstStyle/>
                    <a:p>
                      <a:pPr marL="0" marR="0">
                        <a:spcBef>
                          <a:spcPts val="0"/>
                        </a:spcBef>
                        <a:spcAft>
                          <a:spcPts val="0"/>
                        </a:spcAft>
                      </a:pPr>
                      <a:r>
                        <a:rPr lang="en-US" sz="800">
                          <a:solidFill>
                            <a:srgbClr val="0070C0"/>
                          </a:solidFill>
                          <a:latin typeface="Calibri"/>
                          <a:ea typeface="Calibri"/>
                          <a:cs typeface="Times New Roman"/>
                        </a:rPr>
                        <a:t>Performance </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(total possible points 25)</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provides at least one example of the energy analyzed as it exists on earth.</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(one example of x-ray energy, one example of ultraviolet energy, one example of visible light energy, one example of infrared energy, one example of radio energy)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provides at least one example of the energy analyzed as it exists on earth for three different energy sources.</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(one example of x-ray energy, one example of ultraviolet energy, one example of visible light energy, one example of infrared energy, one example of radio energy)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solidFill>
                            <a:srgbClr val="0070C0"/>
                          </a:solidFill>
                          <a:latin typeface="Calibri"/>
                          <a:ea typeface="Calibri"/>
                          <a:cs typeface="Times New Roman"/>
                        </a:rPr>
                        <a:t>The student provides at least one example of the energy analyzed as it exists on earth for two different energy sources.</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(one example of x-ray energy, one example of ultraviolet energy, one example of visible light energy, one example of infrared energy, one example of radio energy)  </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543">
                <a:tc>
                  <a:txBody>
                    <a:bodyPr/>
                    <a:lstStyle/>
                    <a:p>
                      <a:pPr marL="0" marR="0">
                        <a:spcBef>
                          <a:spcPts val="0"/>
                        </a:spcBef>
                        <a:spcAft>
                          <a:spcPts val="0"/>
                        </a:spcAft>
                      </a:pPr>
                      <a:r>
                        <a:rPr lang="en-US" sz="800">
                          <a:solidFill>
                            <a:srgbClr val="0070C0"/>
                          </a:solidFill>
                          <a:latin typeface="Calibri"/>
                          <a:ea typeface="Calibri"/>
                          <a:cs typeface="Times New Roman"/>
                        </a:rPr>
                        <a:t>Total Possible points</a:t>
                      </a:r>
                      <a:endParaRPr lang="en-US" sz="800">
                        <a:latin typeface="Calibri"/>
                        <a:ea typeface="Calibri"/>
                        <a:cs typeface="Times New Roman"/>
                      </a:endParaRPr>
                    </a:p>
                    <a:p>
                      <a:pPr marL="0" marR="0">
                        <a:spcBef>
                          <a:spcPts val="0"/>
                        </a:spcBef>
                        <a:spcAft>
                          <a:spcPts val="0"/>
                        </a:spcAft>
                      </a:pPr>
                      <a:r>
                        <a:rPr lang="en-US" sz="800">
                          <a:solidFill>
                            <a:srgbClr val="0070C0"/>
                          </a:solidFill>
                          <a:latin typeface="Calibri"/>
                          <a:ea typeface="Calibri"/>
                          <a:cs typeface="Times New Roman"/>
                        </a:rPr>
                        <a:t>100</a:t>
                      </a: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48898" marR="4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4419600" y="1780303"/>
            <a:ext cx="4421187" cy="3662541"/>
          </a:xfrm>
          <a:prstGeom prst="rect">
            <a:avLst/>
          </a:prstGeom>
          <a:noFill/>
          <a:ln w="9525">
            <a:noFill/>
            <a:miter lim="800000"/>
            <a:headEnd/>
            <a:tailEnd/>
          </a:ln>
          <a:effectLst/>
        </p:spPr>
        <p:txBody>
          <a:bodyPr wrap="square">
            <a:spAutoFit/>
          </a:bodyPr>
          <a:lstStyle/>
          <a:p>
            <a:pPr marL="457200" indent="-457200"/>
            <a:r>
              <a:rPr lang="en-US" sz="4000" b="1" dirty="0" smtClean="0">
                <a:solidFill>
                  <a:srgbClr val="FF0000"/>
                </a:solidFill>
                <a:effectLst>
                  <a:outerShdw blurRad="38100" dist="38100" dir="2700000" algn="tl">
                    <a:srgbClr val="C0C0C0"/>
                  </a:outerShdw>
                </a:effectLst>
              </a:rPr>
              <a:t>Fermi - </a:t>
            </a:r>
          </a:p>
          <a:p>
            <a:pPr marL="457200" indent="-457200"/>
            <a:r>
              <a:rPr lang="en-US" sz="4000" b="1" dirty="0" smtClean="0">
                <a:solidFill>
                  <a:srgbClr val="FF0000"/>
                </a:solidFill>
                <a:effectLst>
                  <a:outerShdw blurRad="38100" dist="38100" dir="2700000" algn="tl">
                    <a:srgbClr val="C0C0C0"/>
                  </a:outerShdw>
                </a:effectLst>
                <a:latin typeface="Arial" charset="0"/>
              </a:rPr>
              <a:t>Gamma Ray</a:t>
            </a:r>
          </a:p>
          <a:p>
            <a:pPr marL="457200" indent="-457200"/>
            <a:r>
              <a:rPr lang="en-US" sz="4000" b="1" dirty="0" smtClean="0">
                <a:solidFill>
                  <a:srgbClr val="FF0000"/>
                </a:solidFill>
                <a:effectLst>
                  <a:outerShdw blurRad="38100" dist="38100" dir="2700000" algn="tl">
                    <a:srgbClr val="C0C0C0"/>
                  </a:outerShdw>
                </a:effectLst>
              </a:rPr>
              <a:t>Large Area</a:t>
            </a:r>
          </a:p>
          <a:p>
            <a:pPr marL="457200" indent="-457200"/>
            <a:r>
              <a:rPr lang="en-US" sz="4000" b="1" dirty="0" smtClean="0">
                <a:solidFill>
                  <a:srgbClr val="FF0000"/>
                </a:solidFill>
                <a:effectLst>
                  <a:outerShdw blurRad="38100" dist="38100" dir="2700000" algn="tl">
                    <a:srgbClr val="C0C0C0"/>
                  </a:outerShdw>
                </a:effectLst>
                <a:latin typeface="Arial" charset="0"/>
              </a:rPr>
              <a:t>Space Telescope</a:t>
            </a:r>
          </a:p>
          <a:p>
            <a:pPr marL="457200" indent="-457200"/>
            <a:r>
              <a:rPr lang="en-US" sz="2400" b="1" dirty="0" smtClean="0">
                <a:effectLst>
                  <a:outerShdw blurRad="38100" dist="38100" dir="2700000" algn="tl">
                    <a:srgbClr val="C0C0C0"/>
                  </a:outerShdw>
                </a:effectLst>
              </a:rPr>
              <a:t>Implications of Fermi Data on our understanding of the universe</a:t>
            </a:r>
            <a:endParaRPr lang="en-US" sz="4000" b="1" dirty="0" smtClean="0">
              <a:solidFill>
                <a:srgbClr val="FF0000"/>
              </a:solidFill>
              <a:effectLst>
                <a:outerShdw blurRad="38100" dist="38100" dir="2700000" algn="tl">
                  <a:srgbClr val="C0C0C0"/>
                </a:outerShdw>
              </a:effectLst>
            </a:endParaRPr>
          </a:p>
        </p:txBody>
      </p:sp>
      <p:pic>
        <p:nvPicPr>
          <p:cNvPr id="5" name="Picture 3"/>
          <p:cNvPicPr>
            <a:picLocks noChangeAspect="1" noChangeArrowheads="1"/>
          </p:cNvPicPr>
          <p:nvPr/>
        </p:nvPicPr>
        <p:blipFill>
          <a:blip r:embed="rId2" cstate="print"/>
          <a:srcRect/>
          <a:stretch>
            <a:fillRect/>
          </a:stretch>
        </p:blipFill>
        <p:spPr bwMode="auto">
          <a:xfrm>
            <a:off x="718198" y="1828800"/>
            <a:ext cx="337279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FF"/>
                </a:solidFill>
              </a:rPr>
              <a:t>Light as Waves </a:t>
            </a:r>
            <a:endParaRPr lang="en-US" dirty="0">
              <a:solidFill>
                <a:srgbClr val="FFFFFF"/>
              </a:solidFill>
            </a:endParaRPr>
          </a:p>
        </p:txBody>
      </p:sp>
      <p:sp>
        <p:nvSpPr>
          <p:cNvPr id="1054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r>
            <a:b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4953000" y="2057400"/>
            <a:ext cx="3581400" cy="2246769"/>
          </a:xfrm>
          <a:prstGeom prst="rect">
            <a:avLst/>
          </a:prstGeom>
          <a:noFill/>
        </p:spPr>
        <p:txBody>
          <a:bodyPr wrap="square" rtlCol="0">
            <a:spAutoFit/>
          </a:bodyPr>
          <a:lstStyle/>
          <a:p>
            <a:pPr lvl="1">
              <a:buFont typeface="Arial" pitchFamily="34" charset="0"/>
              <a:buChar char="•"/>
            </a:pPr>
            <a:r>
              <a:rPr lang="en-US" sz="2800" dirty="0" smtClean="0"/>
              <a:t>Compare different wavelengths to different spring like things </a:t>
            </a:r>
            <a:endParaRPr lang="en-US" dirty="0"/>
          </a:p>
        </p:txBody>
      </p:sp>
      <p:sp>
        <p:nvSpPr>
          <p:cNvPr id="6" name="Rectangle 5" descr="101_0483"/>
          <p:cNvSpPr>
            <a:spLocks noGrp="1" noChangeAspect="1" noChangeArrowheads="1"/>
          </p:cNvSpPr>
          <p:nvPr/>
        </p:nvSpPr>
        <p:spPr bwMode="auto">
          <a:xfrm>
            <a:off x="533400" y="1828800"/>
            <a:ext cx="4673600" cy="3505200"/>
          </a:xfrm>
          <a:prstGeom prst="rect">
            <a:avLst/>
          </a:prstGeom>
          <a:blipFill dpi="0" rotWithShape="1">
            <a:blip r:embed="rId2" cstate="print"/>
            <a:srcRect/>
            <a:stretch>
              <a:fillRect/>
            </a:stretch>
          </a:blipFill>
          <a:ln w="9525">
            <a:solidFill>
              <a:schemeClr val="tx1"/>
            </a:solidFill>
            <a:miter lim="800000"/>
            <a:headEnd/>
            <a:tailEnd/>
          </a:ln>
          <a:effectLst/>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228084main_fairopen430"/>
          <p:cNvPicPr>
            <a:picLocks noChangeAspect="1" noChangeArrowheads="1"/>
          </p:cNvPicPr>
          <p:nvPr/>
        </p:nvPicPr>
        <p:blipFill>
          <a:blip r:embed="rId2" cstate="print"/>
          <a:srcRect/>
          <a:stretch>
            <a:fillRect/>
          </a:stretch>
        </p:blipFill>
        <p:spPr bwMode="auto">
          <a:xfrm>
            <a:off x="457200" y="1676399"/>
            <a:ext cx="3124200" cy="4663629"/>
          </a:xfrm>
          <a:prstGeom prst="rect">
            <a:avLst/>
          </a:prstGeom>
          <a:noFill/>
        </p:spPr>
      </p:pic>
      <p:sp>
        <p:nvSpPr>
          <p:cNvPr id="6" name="Rectangle 13"/>
          <p:cNvSpPr>
            <a:spLocks noChangeArrowheads="1"/>
          </p:cNvSpPr>
          <p:nvPr/>
        </p:nvSpPr>
        <p:spPr bwMode="auto">
          <a:xfrm>
            <a:off x="4665546" y="2362200"/>
            <a:ext cx="3454472" cy="2215991"/>
          </a:xfrm>
          <a:prstGeom prst="rect">
            <a:avLst/>
          </a:prstGeom>
          <a:noFill/>
          <a:ln w="9525">
            <a:noFill/>
            <a:miter lim="800000"/>
            <a:headEnd/>
            <a:tailEnd/>
          </a:ln>
        </p:spPr>
        <p:txBody>
          <a:bodyPr wrap="none" lIns="0" tIns="0" rIns="0" bIns="0">
            <a:spAutoFit/>
          </a:bodyPr>
          <a:lstStyle/>
          <a:p>
            <a:pPr algn="ctr" eaLnBrk="0" hangingPunct="0"/>
            <a:r>
              <a:rPr lang="en-US" sz="2400" b="1" dirty="0" smtClean="0">
                <a:solidFill>
                  <a:schemeClr val="bg1"/>
                </a:solidFill>
                <a:latin typeface="Arial" charset="0"/>
              </a:rPr>
              <a:t>The Fermi Observatory </a:t>
            </a:r>
          </a:p>
          <a:p>
            <a:pPr algn="ctr" eaLnBrk="0" hangingPunct="0"/>
            <a:r>
              <a:rPr lang="en-US" sz="2400" b="1" dirty="0" smtClean="0">
                <a:solidFill>
                  <a:schemeClr val="bg1"/>
                </a:solidFill>
                <a:latin typeface="Arial" charset="0"/>
              </a:rPr>
              <a:t>Was </a:t>
            </a:r>
            <a:r>
              <a:rPr lang="en-US" sz="2400" b="1" dirty="0" smtClean="0">
                <a:solidFill>
                  <a:schemeClr val="bg1"/>
                </a:solidFill>
              </a:rPr>
              <a:t>Loaded</a:t>
            </a:r>
          </a:p>
          <a:p>
            <a:pPr algn="ctr" eaLnBrk="0" hangingPunct="0"/>
            <a:r>
              <a:rPr lang="en-US" sz="2400" b="1" dirty="0" smtClean="0">
                <a:solidFill>
                  <a:schemeClr val="bg1"/>
                </a:solidFill>
              </a:rPr>
              <a:t> into the payload of a </a:t>
            </a:r>
          </a:p>
          <a:p>
            <a:pPr algn="ctr" eaLnBrk="0" hangingPunct="0"/>
            <a:r>
              <a:rPr lang="en-US" sz="2400" b="1" dirty="0" smtClean="0">
                <a:solidFill>
                  <a:schemeClr val="bg1"/>
                </a:solidFill>
                <a:latin typeface="Arial" charset="0"/>
              </a:rPr>
              <a:t>DELTA</a:t>
            </a:r>
            <a:endParaRPr lang="en-US" sz="2400" b="1" dirty="0">
              <a:solidFill>
                <a:schemeClr val="bg1"/>
              </a:solidFill>
              <a:latin typeface="Arial" charset="0"/>
            </a:endParaRPr>
          </a:p>
          <a:p>
            <a:pPr algn="ctr" eaLnBrk="0" hangingPunct="0"/>
            <a:r>
              <a:rPr lang="en-US" sz="2400" b="1" dirty="0" err="1" smtClean="0">
                <a:solidFill>
                  <a:schemeClr val="bg1"/>
                </a:solidFill>
                <a:latin typeface="Arial" charset="0"/>
              </a:rPr>
              <a:t>7920H</a:t>
            </a:r>
            <a:endParaRPr lang="en-US" sz="2400" b="1" dirty="0" smtClean="0">
              <a:solidFill>
                <a:schemeClr val="bg1"/>
              </a:solidFill>
              <a:latin typeface="Arial" charset="0"/>
            </a:endParaRPr>
          </a:p>
          <a:p>
            <a:pPr algn="ctr" eaLnBrk="0" hangingPunct="0"/>
            <a:r>
              <a:rPr lang="en-US" sz="2400" b="1" dirty="0" smtClean="0">
                <a:solidFill>
                  <a:schemeClr val="bg1"/>
                </a:solidFill>
              </a:rPr>
              <a:t>Rocket </a:t>
            </a:r>
            <a:endParaRPr lang="en-US" sz="2400" b="1" dirty="0">
              <a:solidFill>
                <a:schemeClr val="bg1"/>
              </a:solidFill>
              <a:latin typeface="Arial" charset="0"/>
            </a:endParaRPr>
          </a:p>
        </p:txBody>
      </p:sp>
      <p:sp>
        <p:nvSpPr>
          <p:cNvPr id="7" name="Rectangle 2"/>
          <p:cNvSpPr>
            <a:spLocks noGrp="1" noChangeArrowheads="1"/>
          </p:cNvSpPr>
          <p:nvPr>
            <p:ph type="title"/>
          </p:nvPr>
        </p:nvSpPr>
        <p:spPr>
          <a:xfrm>
            <a:off x="533400" y="304800"/>
            <a:ext cx="8229600" cy="1143000"/>
          </a:xfrm>
        </p:spPr>
        <p:txBody>
          <a:bodyPr/>
          <a:lstStyle/>
          <a:p>
            <a:r>
              <a:rPr lang="en-US" dirty="0">
                <a:solidFill>
                  <a:srgbClr val="FFFFFF"/>
                </a:solidFill>
              </a:rPr>
              <a:t>Launch!</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4370" name="Rectangle 2"/>
          <p:cNvSpPr>
            <a:spLocks noGrp="1" noChangeArrowheads="1"/>
          </p:cNvSpPr>
          <p:nvPr>
            <p:ph type="title"/>
          </p:nvPr>
        </p:nvSpPr>
        <p:spPr>
          <a:xfrm>
            <a:off x="533400" y="304800"/>
            <a:ext cx="8229600" cy="1143000"/>
          </a:xfrm>
        </p:spPr>
        <p:txBody>
          <a:bodyPr/>
          <a:lstStyle/>
          <a:p>
            <a:r>
              <a:rPr lang="en-US" dirty="0">
                <a:solidFill>
                  <a:srgbClr val="FFFFFF"/>
                </a:solidFill>
              </a:rPr>
              <a:t>Launch!</a:t>
            </a:r>
          </a:p>
        </p:txBody>
      </p:sp>
      <p:sp>
        <p:nvSpPr>
          <p:cNvPr id="2874371" name="Rectangle 3"/>
          <p:cNvSpPr>
            <a:spLocks noGrp="1" noChangeArrowheads="1"/>
          </p:cNvSpPr>
          <p:nvPr>
            <p:ph type="body" idx="1"/>
          </p:nvPr>
        </p:nvSpPr>
        <p:spPr>
          <a:xfrm>
            <a:off x="3962400" y="1600200"/>
            <a:ext cx="5181600" cy="5027613"/>
          </a:xfrm>
        </p:spPr>
        <p:txBody>
          <a:bodyPr/>
          <a:lstStyle/>
          <a:p>
            <a:pPr algn="ctr">
              <a:buNone/>
            </a:pPr>
            <a:r>
              <a:rPr lang="en-US" sz="3200" b="1" dirty="0" smtClean="0"/>
              <a:t>And launched from </a:t>
            </a:r>
          </a:p>
          <a:p>
            <a:pPr algn="ctr">
              <a:buNone/>
            </a:pPr>
            <a:r>
              <a:rPr lang="en-US" sz="3200" b="1" dirty="0" smtClean="0"/>
              <a:t>Cape </a:t>
            </a:r>
            <a:r>
              <a:rPr lang="en-US" sz="3200" b="1" dirty="0"/>
              <a:t>Canaveral Air Station </a:t>
            </a:r>
            <a:endParaRPr lang="en-US" sz="3200" b="1" dirty="0" smtClean="0"/>
          </a:p>
          <a:p>
            <a:pPr algn="ctr">
              <a:buNone/>
            </a:pPr>
            <a:r>
              <a:rPr lang="en-US" sz="3200" b="1" dirty="0" smtClean="0"/>
              <a:t>June 11, 2008 </a:t>
            </a:r>
          </a:p>
          <a:p>
            <a:pPr algn="ctr">
              <a:buNone/>
            </a:pPr>
            <a:r>
              <a:rPr lang="en-US" sz="3200" b="1" dirty="0" smtClean="0"/>
              <a:t>        at 12:05 PM EDT</a:t>
            </a:r>
            <a:endParaRPr lang="en-US" sz="3200" b="1" dirty="0"/>
          </a:p>
        </p:txBody>
      </p:sp>
      <p:pic>
        <p:nvPicPr>
          <p:cNvPr id="2874372" name="Picture 4" descr="228085main_GLAST"/>
          <p:cNvPicPr>
            <a:picLocks noChangeAspect="1" noChangeArrowheads="1"/>
          </p:cNvPicPr>
          <p:nvPr/>
        </p:nvPicPr>
        <p:blipFill>
          <a:blip r:embed="rId3" cstate="print"/>
          <a:srcRect/>
          <a:stretch>
            <a:fillRect/>
          </a:stretch>
        </p:blipFill>
        <p:spPr bwMode="auto">
          <a:xfrm>
            <a:off x="2895600" y="2971800"/>
            <a:ext cx="2336800" cy="3505200"/>
          </a:xfrm>
          <a:prstGeom prst="rect">
            <a:avLst/>
          </a:prstGeom>
          <a:noFill/>
        </p:spPr>
      </p:pic>
      <p:pic>
        <p:nvPicPr>
          <p:cNvPr id="5" name="Picture 4" descr="Glast Launch June 11 2008 012.jpg"/>
          <p:cNvPicPr>
            <a:picLocks noChangeAspect="1"/>
          </p:cNvPicPr>
          <p:nvPr/>
        </p:nvPicPr>
        <p:blipFill>
          <a:blip r:embed="rId4" cstate="print"/>
          <a:srcRect l="27500" r="8334"/>
          <a:stretch>
            <a:fillRect/>
          </a:stretch>
        </p:blipFill>
        <p:spPr>
          <a:xfrm>
            <a:off x="6753224" y="4191000"/>
            <a:ext cx="2126933" cy="2209800"/>
          </a:xfrm>
          <a:prstGeom prst="rect">
            <a:avLst/>
          </a:prstGeom>
        </p:spPr>
      </p:pic>
      <p:pic>
        <p:nvPicPr>
          <p:cNvPr id="7" name="Picture 6" descr="Glast Launch June 11 2008 024.jpg"/>
          <p:cNvPicPr>
            <a:picLocks noChangeAspect="1"/>
          </p:cNvPicPr>
          <p:nvPr/>
        </p:nvPicPr>
        <p:blipFill>
          <a:blip r:embed="rId5" cstate="print"/>
          <a:stretch>
            <a:fillRect/>
          </a:stretch>
        </p:blipFill>
        <p:spPr>
          <a:xfrm>
            <a:off x="228600" y="1524000"/>
            <a:ext cx="2209800" cy="3314700"/>
          </a:xfrm>
          <a:prstGeom prst="rect">
            <a:avLst/>
          </a:prstGeo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6792" name="Picture 8" descr="228085main_fairopen-lg"/>
          <p:cNvPicPr>
            <a:picLocks noChangeAspect="1" noChangeArrowheads="1"/>
          </p:cNvPicPr>
          <p:nvPr/>
        </p:nvPicPr>
        <p:blipFill>
          <a:blip r:embed="rId3" cstate="print"/>
          <a:srcRect l="29880" t="39999" r="29880" b="30000"/>
          <a:stretch>
            <a:fillRect/>
          </a:stretch>
        </p:blipFill>
        <p:spPr bwMode="auto">
          <a:xfrm>
            <a:off x="838200" y="1981200"/>
            <a:ext cx="4119563" cy="4614534"/>
          </a:xfrm>
          <a:prstGeom prst="rect">
            <a:avLst/>
          </a:prstGeom>
          <a:noFill/>
          <a:ln w="9525">
            <a:noFill/>
            <a:miter lim="800000"/>
            <a:headEnd/>
            <a:tailEnd/>
          </a:ln>
        </p:spPr>
      </p:pic>
      <p:sp>
        <p:nvSpPr>
          <p:cNvPr id="2806786" name="Rectangle 2"/>
          <p:cNvSpPr>
            <a:spLocks noGrp="1" noChangeArrowheads="1"/>
          </p:cNvSpPr>
          <p:nvPr>
            <p:ph type="title"/>
          </p:nvPr>
        </p:nvSpPr>
        <p:spPr>
          <a:xfrm>
            <a:off x="457200" y="304800"/>
            <a:ext cx="8229600" cy="838200"/>
          </a:xfrm>
          <a:noFill/>
          <a:ln/>
        </p:spPr>
        <p:txBody>
          <a:bodyPr/>
          <a:lstStyle/>
          <a:p>
            <a:r>
              <a:rPr lang="en-US" dirty="0">
                <a:solidFill>
                  <a:srgbClr val="FFFFFF"/>
                </a:solidFill>
              </a:rPr>
              <a:t>The Observatory</a:t>
            </a:r>
            <a:endParaRPr lang="en-US" sz="5400" b="0" dirty="0">
              <a:solidFill>
                <a:srgbClr val="FFFFFF"/>
              </a:solidFill>
            </a:endParaRPr>
          </a:p>
        </p:txBody>
      </p:sp>
      <p:sp>
        <p:nvSpPr>
          <p:cNvPr id="2806790" name="Line 6"/>
          <p:cNvSpPr>
            <a:spLocks noChangeShapeType="1"/>
          </p:cNvSpPr>
          <p:nvPr/>
        </p:nvSpPr>
        <p:spPr bwMode="auto">
          <a:xfrm flipH="1">
            <a:off x="4114800" y="4267200"/>
            <a:ext cx="2819400" cy="381000"/>
          </a:xfrm>
          <a:prstGeom prst="line">
            <a:avLst/>
          </a:prstGeom>
          <a:noFill/>
          <a:ln w="38100">
            <a:solidFill>
              <a:srgbClr val="002060"/>
            </a:solidFill>
            <a:round/>
            <a:headEnd/>
            <a:tailEnd type="triangle" w="med" len="med"/>
          </a:ln>
          <a:effectLst/>
        </p:spPr>
        <p:txBody>
          <a:bodyPr/>
          <a:lstStyle/>
          <a:p>
            <a:endParaRPr lang="en-US"/>
          </a:p>
        </p:txBody>
      </p:sp>
      <p:sp>
        <p:nvSpPr>
          <p:cNvPr id="2806793" name="Text Box 9"/>
          <p:cNvSpPr txBox="1">
            <a:spLocks noChangeArrowheads="1"/>
          </p:cNvSpPr>
          <p:nvPr/>
        </p:nvSpPr>
        <p:spPr bwMode="auto">
          <a:xfrm>
            <a:off x="6781800" y="4114800"/>
            <a:ext cx="2216150" cy="527050"/>
          </a:xfrm>
          <a:prstGeom prst="rect">
            <a:avLst/>
          </a:prstGeom>
          <a:noFill/>
          <a:ln w="9525">
            <a:solidFill>
              <a:schemeClr val="tx1"/>
            </a:solidFill>
            <a:miter lim="800000"/>
            <a:headEnd/>
            <a:tailEnd/>
          </a:ln>
          <a:effectLst/>
        </p:spPr>
        <p:txBody>
          <a:bodyPr>
            <a:spAutoFit/>
          </a:bodyPr>
          <a:lstStyle/>
          <a:p>
            <a:pPr algn="ctr"/>
            <a:r>
              <a:rPr lang="en-US" sz="1400"/>
              <a:t>Gamma-ray Burst Monitor - GBM </a:t>
            </a:r>
          </a:p>
        </p:txBody>
      </p:sp>
      <p:sp>
        <p:nvSpPr>
          <p:cNvPr id="2806794" name="Text Box 10"/>
          <p:cNvSpPr txBox="1">
            <a:spLocks noChangeArrowheads="1"/>
          </p:cNvSpPr>
          <p:nvPr/>
        </p:nvSpPr>
        <p:spPr bwMode="auto">
          <a:xfrm>
            <a:off x="6172200" y="1981200"/>
            <a:ext cx="2357438" cy="307777"/>
          </a:xfrm>
          <a:prstGeom prst="rect">
            <a:avLst/>
          </a:prstGeom>
          <a:noFill/>
          <a:ln w="9525">
            <a:solidFill>
              <a:schemeClr val="tx1"/>
            </a:solidFill>
            <a:miter lim="800000"/>
            <a:headEnd/>
            <a:tailEnd/>
          </a:ln>
          <a:effectLst/>
        </p:spPr>
        <p:txBody>
          <a:bodyPr>
            <a:spAutoFit/>
          </a:bodyPr>
          <a:lstStyle/>
          <a:p>
            <a:pPr algn="ctr"/>
            <a:r>
              <a:rPr lang="en-US" sz="1400" dirty="0"/>
              <a:t>Large Area Telescope -</a:t>
            </a:r>
            <a:r>
              <a:rPr lang="en-US" sz="1400" dirty="0" smtClean="0"/>
              <a:t>LAT</a:t>
            </a:r>
            <a:endParaRPr lang="en-US" sz="1400" dirty="0"/>
          </a:p>
        </p:txBody>
      </p:sp>
      <p:sp>
        <p:nvSpPr>
          <p:cNvPr id="2806795" name="Line 11"/>
          <p:cNvSpPr>
            <a:spLocks noChangeShapeType="1"/>
          </p:cNvSpPr>
          <p:nvPr/>
        </p:nvSpPr>
        <p:spPr bwMode="auto">
          <a:xfrm flipH="1">
            <a:off x="4114800" y="2286000"/>
            <a:ext cx="1981200" cy="838200"/>
          </a:xfrm>
          <a:prstGeom prst="line">
            <a:avLst/>
          </a:prstGeom>
          <a:noFill/>
          <a:ln w="38100">
            <a:solidFill>
              <a:srgbClr val="002060"/>
            </a:solidFill>
            <a:round/>
            <a:headEnd/>
            <a:tailEnd type="triangle" w="med" len="med"/>
          </a:ln>
          <a:effectLst/>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66800" y="2887663"/>
            <a:ext cx="1668463" cy="541337"/>
            <a:chOff x="2445" y="2055"/>
            <a:chExt cx="870" cy="329"/>
          </a:xfrm>
        </p:grpSpPr>
        <p:pic>
          <p:nvPicPr>
            <p:cNvPr id="3016707" name="Picture 3"/>
            <p:cNvPicPr>
              <a:picLocks noChangeAspect="1" noChangeArrowheads="1"/>
            </p:cNvPicPr>
            <p:nvPr/>
          </p:nvPicPr>
          <p:blipFill>
            <a:blip r:embed="rId3" cstate="print"/>
            <a:srcRect/>
            <a:stretch>
              <a:fillRect/>
            </a:stretch>
          </p:blipFill>
          <p:spPr bwMode="auto">
            <a:xfrm>
              <a:off x="2445" y="2055"/>
              <a:ext cx="870" cy="210"/>
            </a:xfrm>
            <a:prstGeom prst="rect">
              <a:avLst/>
            </a:prstGeom>
            <a:noFill/>
            <a:ln w="9525">
              <a:noFill/>
              <a:miter lim="800000"/>
              <a:headEnd/>
              <a:tailEnd/>
            </a:ln>
            <a:effectLst/>
          </p:spPr>
        </p:pic>
        <p:pic>
          <p:nvPicPr>
            <p:cNvPr id="3016708" name="Picture 4"/>
            <p:cNvPicPr>
              <a:picLocks noChangeAspect="1" noChangeArrowheads="1"/>
            </p:cNvPicPr>
            <p:nvPr/>
          </p:nvPicPr>
          <p:blipFill>
            <a:blip r:embed="rId4" cstate="print"/>
            <a:srcRect/>
            <a:stretch>
              <a:fillRect/>
            </a:stretch>
          </p:blipFill>
          <p:spPr bwMode="auto">
            <a:xfrm>
              <a:off x="2445" y="2264"/>
              <a:ext cx="870" cy="120"/>
            </a:xfrm>
            <a:prstGeom prst="rect">
              <a:avLst/>
            </a:prstGeom>
            <a:noFill/>
            <a:ln w="9525">
              <a:noFill/>
              <a:miter lim="800000"/>
              <a:headEnd/>
              <a:tailEnd/>
            </a:ln>
            <a:effectLst/>
          </p:spPr>
        </p:pic>
      </p:grpSp>
      <p:pic>
        <p:nvPicPr>
          <p:cNvPr id="3016709" name="Picture 5"/>
          <p:cNvPicPr>
            <a:picLocks noChangeAspect="1" noChangeArrowheads="1"/>
          </p:cNvPicPr>
          <p:nvPr/>
        </p:nvPicPr>
        <p:blipFill>
          <a:blip r:embed="rId5" cstate="print"/>
          <a:srcRect/>
          <a:stretch>
            <a:fillRect/>
          </a:stretch>
        </p:blipFill>
        <p:spPr bwMode="auto">
          <a:xfrm>
            <a:off x="3944938" y="2705100"/>
            <a:ext cx="1770062" cy="863600"/>
          </a:xfrm>
          <a:prstGeom prst="rect">
            <a:avLst/>
          </a:prstGeom>
          <a:noFill/>
          <a:ln w="9525">
            <a:noFill/>
            <a:miter lim="800000"/>
            <a:headEnd/>
            <a:tailEnd/>
          </a:ln>
          <a:effectLst/>
        </p:spPr>
      </p:pic>
      <p:pic>
        <p:nvPicPr>
          <p:cNvPr id="3016710" name="Picture 6"/>
          <p:cNvPicPr>
            <a:picLocks noChangeAspect="1" noChangeArrowheads="1"/>
          </p:cNvPicPr>
          <p:nvPr/>
        </p:nvPicPr>
        <p:blipFill>
          <a:blip r:embed="rId6" cstate="print"/>
          <a:srcRect/>
          <a:stretch>
            <a:fillRect/>
          </a:stretch>
        </p:blipFill>
        <p:spPr bwMode="auto">
          <a:xfrm>
            <a:off x="7153275" y="2743200"/>
            <a:ext cx="771525" cy="771525"/>
          </a:xfrm>
          <a:prstGeom prst="rect">
            <a:avLst/>
          </a:prstGeom>
          <a:noFill/>
          <a:ln w="9525">
            <a:noFill/>
            <a:miter lim="800000"/>
            <a:headEnd/>
            <a:tailEnd/>
          </a:ln>
          <a:effectLst/>
        </p:spPr>
      </p:pic>
      <p:pic>
        <p:nvPicPr>
          <p:cNvPr id="3016711" name="Picture 7"/>
          <p:cNvPicPr>
            <a:picLocks noChangeAspect="1" noChangeArrowheads="1"/>
          </p:cNvPicPr>
          <p:nvPr/>
        </p:nvPicPr>
        <p:blipFill>
          <a:blip r:embed="rId7" cstate="print">
            <a:clrChange>
              <a:clrFrom>
                <a:srgbClr val="FFFFFF"/>
              </a:clrFrom>
              <a:clrTo>
                <a:srgbClr val="FFFFFF">
                  <a:alpha val="0"/>
                </a:srgbClr>
              </a:clrTo>
            </a:clrChange>
          </a:blip>
          <a:srcRect t="4196" r="5556"/>
          <a:stretch>
            <a:fillRect/>
          </a:stretch>
        </p:blipFill>
        <p:spPr bwMode="auto">
          <a:xfrm>
            <a:off x="2743200" y="1349375"/>
            <a:ext cx="1219200" cy="987425"/>
          </a:xfrm>
          <a:prstGeom prst="rect">
            <a:avLst/>
          </a:prstGeom>
          <a:noFill/>
          <a:ln w="9525">
            <a:noFill/>
            <a:miter lim="800000"/>
            <a:headEnd/>
            <a:tailEnd/>
          </a:ln>
          <a:effectLst/>
        </p:spPr>
      </p:pic>
      <p:cxnSp>
        <p:nvCxnSpPr>
          <p:cNvPr id="3016712" name="AutoShape 8"/>
          <p:cNvCxnSpPr>
            <a:cxnSpLocks noChangeShapeType="1"/>
            <a:stCxn id="0" idx="1"/>
          </p:cNvCxnSpPr>
          <p:nvPr/>
        </p:nvCxnSpPr>
        <p:spPr bwMode="auto">
          <a:xfrm flipH="1" flipV="1">
            <a:off x="2814638" y="3130550"/>
            <a:ext cx="1130300" cy="6350"/>
          </a:xfrm>
          <a:prstGeom prst="straightConnector1">
            <a:avLst/>
          </a:prstGeom>
          <a:noFill/>
          <a:ln w="9525">
            <a:solidFill>
              <a:schemeClr val="tx1"/>
            </a:solidFill>
            <a:round/>
            <a:headEnd/>
            <a:tailEnd/>
          </a:ln>
          <a:effectLst/>
        </p:spPr>
      </p:cxnSp>
      <p:cxnSp>
        <p:nvCxnSpPr>
          <p:cNvPr id="3016713" name="AutoShape 9"/>
          <p:cNvCxnSpPr>
            <a:cxnSpLocks noChangeShapeType="1"/>
            <a:stCxn id="0" idx="3"/>
          </p:cNvCxnSpPr>
          <p:nvPr/>
        </p:nvCxnSpPr>
        <p:spPr bwMode="auto">
          <a:xfrm flipV="1">
            <a:off x="5715000" y="3124200"/>
            <a:ext cx="1371600" cy="12700"/>
          </a:xfrm>
          <a:prstGeom prst="straightConnector1">
            <a:avLst/>
          </a:prstGeom>
          <a:noFill/>
          <a:ln w="9525">
            <a:solidFill>
              <a:schemeClr val="tx1"/>
            </a:solidFill>
            <a:round/>
            <a:headEnd/>
            <a:tailEnd/>
          </a:ln>
          <a:effectLst/>
        </p:spPr>
      </p:cxnSp>
      <p:sp>
        <p:nvSpPr>
          <p:cNvPr id="3016714" name="AutoShape 10"/>
          <p:cNvSpPr>
            <a:spLocks/>
          </p:cNvSpPr>
          <p:nvPr/>
        </p:nvSpPr>
        <p:spPr bwMode="auto">
          <a:xfrm rot="-5400000">
            <a:off x="3314700" y="419100"/>
            <a:ext cx="152400" cy="4495800"/>
          </a:xfrm>
          <a:prstGeom prst="rightBrace">
            <a:avLst>
              <a:gd name="adj1" fmla="val 245833"/>
              <a:gd name="adj2" fmla="val 50000"/>
            </a:avLst>
          </a:prstGeom>
          <a:noFill/>
          <a:ln w="9525">
            <a:solidFill>
              <a:schemeClr val="tx1"/>
            </a:solidFill>
            <a:round/>
            <a:headEnd/>
            <a:tailEnd/>
          </a:ln>
          <a:effectLst/>
        </p:spPr>
        <p:txBody>
          <a:bodyPr wrap="none" anchor="ctr"/>
          <a:lstStyle/>
          <a:p>
            <a:endParaRPr lang="en-US"/>
          </a:p>
        </p:txBody>
      </p:sp>
      <p:sp>
        <p:nvSpPr>
          <p:cNvPr id="3016715" name="Text Box 11"/>
          <p:cNvSpPr txBox="1">
            <a:spLocks noChangeArrowheads="1"/>
          </p:cNvSpPr>
          <p:nvPr/>
        </p:nvSpPr>
        <p:spPr bwMode="auto">
          <a:xfrm>
            <a:off x="914400" y="3581400"/>
            <a:ext cx="1784350" cy="457200"/>
          </a:xfrm>
          <a:prstGeom prst="rect">
            <a:avLst/>
          </a:prstGeom>
          <a:noFill/>
          <a:ln w="9525">
            <a:noFill/>
            <a:miter lim="800000"/>
            <a:headEnd/>
            <a:tailEnd/>
          </a:ln>
          <a:effectLst/>
        </p:spPr>
        <p:txBody>
          <a:bodyPr wrap="none">
            <a:spAutoFit/>
          </a:bodyPr>
          <a:lstStyle/>
          <a:p>
            <a:pPr algn="ctr" eaLnBrk="0" hangingPunct="0"/>
            <a:r>
              <a:rPr lang="en-US" sz="1200" b="1">
                <a:effectLst>
                  <a:outerShdw blurRad="38100" dist="38100" dir="2700000" algn="tl">
                    <a:srgbClr val="C0C0C0"/>
                  </a:outerShdw>
                </a:effectLst>
                <a:latin typeface="Arial" charset="0"/>
              </a:rPr>
              <a:t>University of Alabama</a:t>
            </a:r>
          </a:p>
          <a:p>
            <a:pPr algn="ctr" eaLnBrk="0" hangingPunct="0"/>
            <a:r>
              <a:rPr lang="en-US" sz="1200" b="1">
                <a:effectLst>
                  <a:outerShdw blurRad="38100" dist="38100" dir="2700000" algn="tl">
                    <a:srgbClr val="C0C0C0"/>
                  </a:outerShdw>
                </a:effectLst>
                <a:latin typeface="Arial" charset="0"/>
              </a:rPr>
              <a:t> in Huntsville</a:t>
            </a:r>
          </a:p>
        </p:txBody>
      </p:sp>
      <p:sp>
        <p:nvSpPr>
          <p:cNvPr id="3016716" name="Text Box 12"/>
          <p:cNvSpPr txBox="1">
            <a:spLocks noChangeArrowheads="1"/>
          </p:cNvSpPr>
          <p:nvPr/>
        </p:nvSpPr>
        <p:spPr bwMode="auto">
          <a:xfrm>
            <a:off x="3344863" y="3581400"/>
            <a:ext cx="2276475" cy="457200"/>
          </a:xfrm>
          <a:prstGeom prst="rect">
            <a:avLst/>
          </a:prstGeom>
          <a:noFill/>
          <a:ln w="9525">
            <a:noFill/>
            <a:miter lim="800000"/>
            <a:headEnd/>
            <a:tailEnd/>
          </a:ln>
          <a:effectLst/>
        </p:spPr>
        <p:txBody>
          <a:bodyPr wrap="none">
            <a:spAutoFit/>
          </a:bodyPr>
          <a:lstStyle/>
          <a:p>
            <a:pPr algn="ctr" eaLnBrk="0" hangingPunct="0"/>
            <a:r>
              <a:rPr lang="en-US" sz="1200" b="1">
                <a:effectLst>
                  <a:outerShdw blurRad="38100" dist="38100" dir="2700000" algn="tl">
                    <a:srgbClr val="C0C0C0"/>
                  </a:outerShdw>
                </a:effectLst>
                <a:latin typeface="Arial" charset="0"/>
              </a:rPr>
              <a:t>NASA</a:t>
            </a:r>
          </a:p>
          <a:p>
            <a:pPr algn="ctr" eaLnBrk="0" hangingPunct="0"/>
            <a:r>
              <a:rPr lang="en-US" sz="1200" b="1">
                <a:effectLst>
                  <a:outerShdw blurRad="38100" dist="38100" dir="2700000" algn="tl">
                    <a:srgbClr val="C0C0C0"/>
                  </a:outerShdw>
                </a:effectLst>
                <a:latin typeface="Arial" charset="0"/>
              </a:rPr>
              <a:t>Marshall Space Flight Center</a:t>
            </a:r>
          </a:p>
        </p:txBody>
      </p:sp>
      <p:sp>
        <p:nvSpPr>
          <p:cNvPr id="3016717" name="Text Box 13"/>
          <p:cNvSpPr txBox="1">
            <a:spLocks noChangeArrowheads="1"/>
          </p:cNvSpPr>
          <p:nvPr/>
        </p:nvSpPr>
        <p:spPr bwMode="auto">
          <a:xfrm>
            <a:off x="6473825" y="3581400"/>
            <a:ext cx="2005013" cy="457200"/>
          </a:xfrm>
          <a:prstGeom prst="rect">
            <a:avLst/>
          </a:prstGeom>
          <a:noFill/>
          <a:ln w="9525">
            <a:noFill/>
            <a:miter lim="800000"/>
            <a:headEnd/>
            <a:tailEnd/>
          </a:ln>
          <a:effectLst/>
        </p:spPr>
        <p:txBody>
          <a:bodyPr wrap="none">
            <a:spAutoFit/>
          </a:bodyPr>
          <a:lstStyle/>
          <a:p>
            <a:pPr algn="ctr" eaLnBrk="0" hangingPunct="0"/>
            <a:r>
              <a:rPr lang="en-US" sz="1200" b="1">
                <a:effectLst>
                  <a:outerShdw blurRad="38100" dist="38100" dir="2700000" algn="tl">
                    <a:srgbClr val="C0C0C0"/>
                  </a:outerShdw>
                </a:effectLst>
                <a:latin typeface="Arial" charset="0"/>
              </a:rPr>
              <a:t>Max-Planck-Institut für </a:t>
            </a:r>
          </a:p>
          <a:p>
            <a:pPr algn="ctr" eaLnBrk="0" hangingPunct="0"/>
            <a:r>
              <a:rPr lang="en-US" sz="1200" b="1">
                <a:effectLst>
                  <a:outerShdw blurRad="38100" dist="38100" dir="2700000" algn="tl">
                    <a:srgbClr val="C0C0C0"/>
                  </a:outerShdw>
                </a:effectLst>
                <a:latin typeface="Arial" charset="0"/>
              </a:rPr>
              <a:t>extraterrestrische Physik</a:t>
            </a:r>
          </a:p>
        </p:txBody>
      </p:sp>
      <p:sp>
        <p:nvSpPr>
          <p:cNvPr id="3016718" name="Text Box 14"/>
          <p:cNvSpPr txBox="1">
            <a:spLocks noChangeArrowheads="1"/>
          </p:cNvSpPr>
          <p:nvPr/>
        </p:nvSpPr>
        <p:spPr bwMode="auto">
          <a:xfrm>
            <a:off x="1676400" y="2252663"/>
            <a:ext cx="3470275" cy="274637"/>
          </a:xfrm>
          <a:prstGeom prst="rect">
            <a:avLst/>
          </a:prstGeom>
          <a:noFill/>
          <a:ln w="9525">
            <a:noFill/>
            <a:miter lim="800000"/>
            <a:headEnd/>
            <a:tailEnd/>
          </a:ln>
          <a:effectLst/>
        </p:spPr>
        <p:txBody>
          <a:bodyPr wrap="none">
            <a:spAutoFit/>
          </a:bodyPr>
          <a:lstStyle/>
          <a:p>
            <a:pPr algn="ctr" eaLnBrk="0" hangingPunct="0"/>
            <a:r>
              <a:rPr lang="en-US" sz="1200" b="1">
                <a:latin typeface="Arial" charset="0"/>
              </a:rPr>
              <a:t>National Space Science &amp; Technology Center</a:t>
            </a:r>
          </a:p>
        </p:txBody>
      </p:sp>
      <p:pic>
        <p:nvPicPr>
          <p:cNvPr id="3016720" name="Picture 16" descr="ComponentSchematic"/>
          <p:cNvPicPr>
            <a:picLocks noChangeAspect="1" noChangeArrowheads="1"/>
          </p:cNvPicPr>
          <p:nvPr/>
        </p:nvPicPr>
        <p:blipFill>
          <a:blip r:embed="rId8" cstate="print"/>
          <a:srcRect/>
          <a:stretch>
            <a:fillRect/>
          </a:stretch>
        </p:blipFill>
        <p:spPr bwMode="auto">
          <a:xfrm>
            <a:off x="4800600" y="4114800"/>
            <a:ext cx="3352800" cy="2562225"/>
          </a:xfrm>
          <a:prstGeom prst="rect">
            <a:avLst/>
          </a:prstGeom>
          <a:noFill/>
        </p:spPr>
      </p:pic>
      <p:sp>
        <p:nvSpPr>
          <p:cNvPr id="3016721" name="Rectangle 17"/>
          <p:cNvSpPr>
            <a:spLocks noGrp="1" noChangeArrowheads="1"/>
          </p:cNvSpPr>
          <p:nvPr>
            <p:ph type="title"/>
          </p:nvPr>
        </p:nvSpPr>
        <p:spPr>
          <a:xfrm>
            <a:off x="762000" y="381000"/>
            <a:ext cx="7543800" cy="685800"/>
          </a:xfrm>
          <a:noFill/>
          <a:ln/>
        </p:spPr>
        <p:txBody>
          <a:bodyPr/>
          <a:lstStyle/>
          <a:p>
            <a:r>
              <a:rPr lang="en-US" b="1" dirty="0">
                <a:solidFill>
                  <a:srgbClr val="FFFFFF"/>
                </a:solidFill>
              </a:rPr>
              <a:t>GBM Collaboration</a:t>
            </a:r>
          </a:p>
        </p:txBody>
      </p:sp>
      <p:pic>
        <p:nvPicPr>
          <p:cNvPr id="3016722" name="Picture 18" descr="lanl"/>
          <p:cNvPicPr>
            <a:picLocks noChangeAspect="1" noChangeArrowheads="1"/>
          </p:cNvPicPr>
          <p:nvPr/>
        </p:nvPicPr>
        <p:blipFill>
          <a:blip r:embed="rId9" cstate="print"/>
          <a:srcRect/>
          <a:stretch>
            <a:fillRect/>
          </a:stretch>
        </p:blipFill>
        <p:spPr bwMode="auto">
          <a:xfrm>
            <a:off x="1066800" y="4267200"/>
            <a:ext cx="1541463" cy="573088"/>
          </a:xfrm>
          <a:prstGeom prst="rect">
            <a:avLst/>
          </a:prstGeom>
          <a:noFill/>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3538" name="Rectangle 1026"/>
          <p:cNvSpPr>
            <a:spLocks noGrp="1" noChangeArrowheads="1"/>
          </p:cNvSpPr>
          <p:nvPr>
            <p:ph type="title"/>
          </p:nvPr>
        </p:nvSpPr>
        <p:spPr>
          <a:xfrm>
            <a:off x="914400" y="76200"/>
            <a:ext cx="7772400" cy="1143000"/>
          </a:xfrm>
        </p:spPr>
        <p:txBody>
          <a:bodyPr/>
          <a:lstStyle/>
          <a:p>
            <a:r>
              <a:rPr lang="en-US" sz="2800" b="1" dirty="0">
                <a:solidFill>
                  <a:srgbClr val="FFFFFF"/>
                </a:solidFill>
              </a:rPr>
              <a:t>GBM Instrument Design</a:t>
            </a:r>
            <a:r>
              <a:rPr lang="en-US" sz="2800" b="1">
                <a:solidFill>
                  <a:srgbClr val="FFFFFF"/>
                </a:solidFill>
              </a:rPr>
              <a:t>: </a:t>
            </a:r>
            <a:r>
              <a:rPr lang="en-US" sz="2800" b="1" smtClean="0">
                <a:solidFill>
                  <a:srgbClr val="FFFFFF"/>
                </a:solidFill>
              </a:rPr>
              <a:t/>
            </a:r>
            <a:br>
              <a:rPr lang="en-US" sz="2800" b="1" smtClean="0">
                <a:solidFill>
                  <a:srgbClr val="FFFFFF"/>
                </a:solidFill>
              </a:rPr>
            </a:br>
            <a:r>
              <a:rPr lang="en-US" sz="2800" b="1" smtClean="0">
                <a:solidFill>
                  <a:srgbClr val="FFFFFF"/>
                </a:solidFill>
              </a:rPr>
              <a:t>Major </a:t>
            </a:r>
            <a:r>
              <a:rPr lang="en-US" sz="2800" b="1" dirty="0">
                <a:solidFill>
                  <a:srgbClr val="FFFFFF"/>
                </a:solidFill>
              </a:rPr>
              <a:t>Components</a:t>
            </a:r>
          </a:p>
        </p:txBody>
      </p:sp>
      <p:pic>
        <p:nvPicPr>
          <p:cNvPr id="1473539" name="Picture 1027" descr="big sensor"/>
          <p:cNvPicPr>
            <a:picLocks noChangeAspect="1" noChangeArrowheads="1"/>
          </p:cNvPicPr>
          <p:nvPr/>
        </p:nvPicPr>
        <p:blipFill>
          <a:blip r:embed="rId2" cstate="print"/>
          <a:srcRect/>
          <a:stretch>
            <a:fillRect/>
          </a:stretch>
        </p:blipFill>
        <p:spPr bwMode="auto">
          <a:xfrm>
            <a:off x="6172200" y="1630088"/>
            <a:ext cx="2901298" cy="2332312"/>
          </a:xfrm>
          <a:prstGeom prst="rect">
            <a:avLst/>
          </a:prstGeom>
          <a:noFill/>
        </p:spPr>
      </p:pic>
      <p:pic>
        <p:nvPicPr>
          <p:cNvPr id="1473540" name="Picture 1028" descr="small sensor"/>
          <p:cNvPicPr>
            <a:picLocks noChangeAspect="1" noChangeArrowheads="1"/>
          </p:cNvPicPr>
          <p:nvPr/>
        </p:nvPicPr>
        <p:blipFill>
          <a:blip r:embed="rId3" cstate="print"/>
          <a:srcRect/>
          <a:stretch>
            <a:fillRect/>
          </a:stretch>
        </p:blipFill>
        <p:spPr bwMode="auto">
          <a:xfrm>
            <a:off x="242888" y="1803400"/>
            <a:ext cx="2551112" cy="2052638"/>
          </a:xfrm>
          <a:prstGeom prst="rect">
            <a:avLst/>
          </a:prstGeom>
          <a:noFill/>
        </p:spPr>
      </p:pic>
      <p:pic>
        <p:nvPicPr>
          <p:cNvPr id="1473541" name="Picture 1029"/>
          <p:cNvPicPr>
            <a:picLocks noChangeAspect="1" noChangeArrowheads="1"/>
          </p:cNvPicPr>
          <p:nvPr/>
        </p:nvPicPr>
        <p:blipFill>
          <a:blip r:embed="rId4" cstate="print"/>
          <a:srcRect l="8656" t="32712" r="8656" b="2490"/>
          <a:stretch>
            <a:fillRect/>
          </a:stretch>
        </p:blipFill>
        <p:spPr bwMode="auto">
          <a:xfrm>
            <a:off x="3387725" y="1447800"/>
            <a:ext cx="2265363" cy="2393950"/>
          </a:xfrm>
          <a:prstGeom prst="rect">
            <a:avLst/>
          </a:prstGeom>
          <a:noFill/>
          <a:ln w="9525">
            <a:noFill/>
            <a:miter lim="800000"/>
            <a:headEnd/>
            <a:tailEnd/>
          </a:ln>
          <a:effectLst/>
        </p:spPr>
      </p:pic>
      <p:sp>
        <p:nvSpPr>
          <p:cNvPr id="1473542" name="Text Box 1030"/>
          <p:cNvSpPr txBox="1">
            <a:spLocks noChangeArrowheads="1"/>
          </p:cNvSpPr>
          <p:nvPr/>
        </p:nvSpPr>
        <p:spPr bwMode="auto">
          <a:xfrm>
            <a:off x="290513" y="1781175"/>
            <a:ext cx="2452687" cy="581025"/>
          </a:xfrm>
          <a:prstGeom prst="rect">
            <a:avLst/>
          </a:prstGeom>
          <a:noFill/>
          <a:ln w="9525">
            <a:noFill/>
            <a:miter lim="800000"/>
            <a:headEnd/>
            <a:tailEnd/>
          </a:ln>
          <a:effectLst/>
        </p:spPr>
        <p:txBody>
          <a:bodyPr wrap="none">
            <a:spAutoFit/>
          </a:bodyPr>
          <a:lstStyle/>
          <a:p>
            <a:pPr algn="ctr" eaLnBrk="0" fontAlgn="base" hangingPunct="0"/>
            <a:r>
              <a:rPr lang="en-US" sz="1600" b="1" u="none" dirty="0">
                <a:solidFill>
                  <a:srgbClr val="FFFFFF"/>
                </a:solidFill>
                <a:latin typeface="Century Gothic" pitchFamily="34" charset="0"/>
              </a:rPr>
              <a:t>12 Sodium Iodide (</a:t>
            </a:r>
            <a:r>
              <a:rPr lang="en-US" sz="1600" b="1" u="none" dirty="0" err="1">
                <a:solidFill>
                  <a:srgbClr val="FFFFFF"/>
                </a:solidFill>
                <a:latin typeface="Century Gothic" pitchFamily="34" charset="0"/>
              </a:rPr>
              <a:t>NaI</a:t>
            </a:r>
            <a:r>
              <a:rPr lang="en-US" sz="1600" b="1" u="none" dirty="0">
                <a:solidFill>
                  <a:srgbClr val="FFFFFF"/>
                </a:solidFill>
                <a:latin typeface="Century Gothic" pitchFamily="34" charset="0"/>
              </a:rPr>
              <a:t>)</a:t>
            </a:r>
          </a:p>
          <a:p>
            <a:pPr algn="ctr" eaLnBrk="0" fontAlgn="base" hangingPunct="0"/>
            <a:r>
              <a:rPr lang="en-US" sz="1600" b="1" u="none" dirty="0">
                <a:solidFill>
                  <a:srgbClr val="FFFFFF"/>
                </a:solidFill>
                <a:latin typeface="Century Gothic" pitchFamily="34" charset="0"/>
              </a:rPr>
              <a:t> Scintillation Detectors</a:t>
            </a:r>
          </a:p>
        </p:txBody>
      </p:sp>
      <p:sp>
        <p:nvSpPr>
          <p:cNvPr id="1473543" name="Text Box 1031"/>
          <p:cNvSpPr txBox="1">
            <a:spLocks noChangeArrowheads="1"/>
          </p:cNvSpPr>
          <p:nvPr/>
        </p:nvSpPr>
        <p:spPr bwMode="auto">
          <a:xfrm>
            <a:off x="6142038" y="1600200"/>
            <a:ext cx="2976562" cy="581025"/>
          </a:xfrm>
          <a:prstGeom prst="rect">
            <a:avLst/>
          </a:prstGeom>
          <a:noFill/>
          <a:ln w="9525">
            <a:noFill/>
            <a:miter lim="800000"/>
            <a:headEnd/>
            <a:tailEnd/>
          </a:ln>
          <a:effectLst/>
        </p:spPr>
        <p:txBody>
          <a:bodyPr wrap="none">
            <a:spAutoFit/>
          </a:bodyPr>
          <a:lstStyle/>
          <a:p>
            <a:pPr algn="ctr" eaLnBrk="0" fontAlgn="base" hangingPunct="0"/>
            <a:r>
              <a:rPr lang="en-US" sz="1600" b="1" u="none" dirty="0">
                <a:solidFill>
                  <a:srgbClr val="FFFFFF"/>
                </a:solidFill>
                <a:latin typeface="Century Gothic" pitchFamily="34" charset="0"/>
              </a:rPr>
              <a:t>2 Bismuth </a:t>
            </a:r>
            <a:r>
              <a:rPr lang="en-US" sz="1600" b="1" u="none" dirty="0" err="1">
                <a:solidFill>
                  <a:srgbClr val="FFFFFF"/>
                </a:solidFill>
                <a:latin typeface="Century Gothic" pitchFamily="34" charset="0"/>
              </a:rPr>
              <a:t>Germanate</a:t>
            </a:r>
            <a:r>
              <a:rPr lang="en-US" sz="1600" b="1" u="none" dirty="0">
                <a:solidFill>
                  <a:srgbClr val="FFFFFF"/>
                </a:solidFill>
                <a:latin typeface="Century Gothic" pitchFamily="34" charset="0"/>
              </a:rPr>
              <a:t> (</a:t>
            </a:r>
            <a:r>
              <a:rPr lang="en-US" sz="1600" b="1" u="none" dirty="0" err="1">
                <a:solidFill>
                  <a:srgbClr val="FFFFFF"/>
                </a:solidFill>
                <a:latin typeface="Century Gothic" pitchFamily="34" charset="0"/>
              </a:rPr>
              <a:t>BGO</a:t>
            </a:r>
            <a:r>
              <a:rPr lang="en-US" sz="1600" b="1" u="none" dirty="0">
                <a:solidFill>
                  <a:srgbClr val="FFFFFF"/>
                </a:solidFill>
                <a:latin typeface="Century Gothic" pitchFamily="34" charset="0"/>
              </a:rPr>
              <a:t>)</a:t>
            </a:r>
          </a:p>
          <a:p>
            <a:pPr algn="ctr" eaLnBrk="0" fontAlgn="base" hangingPunct="0"/>
            <a:r>
              <a:rPr lang="en-US" sz="1600" b="1" u="none" dirty="0">
                <a:solidFill>
                  <a:srgbClr val="FFFFFF"/>
                </a:solidFill>
                <a:latin typeface="Century Gothic" pitchFamily="34" charset="0"/>
              </a:rPr>
              <a:t> Scintillation Detectors</a:t>
            </a:r>
          </a:p>
        </p:txBody>
      </p:sp>
      <p:sp>
        <p:nvSpPr>
          <p:cNvPr id="1473544" name="Text Box 1032"/>
          <p:cNvSpPr txBox="1">
            <a:spLocks noChangeArrowheads="1"/>
          </p:cNvSpPr>
          <p:nvPr/>
        </p:nvSpPr>
        <p:spPr bwMode="auto">
          <a:xfrm>
            <a:off x="3657600" y="1219200"/>
            <a:ext cx="1768475" cy="581025"/>
          </a:xfrm>
          <a:prstGeom prst="rect">
            <a:avLst/>
          </a:prstGeom>
          <a:solidFill>
            <a:srgbClr val="0070C0"/>
          </a:solidFill>
          <a:ln w="9525">
            <a:noFill/>
            <a:miter lim="800000"/>
            <a:headEnd/>
            <a:tailEnd/>
          </a:ln>
          <a:effectLst/>
        </p:spPr>
        <p:txBody>
          <a:bodyPr wrap="none">
            <a:spAutoFit/>
          </a:bodyPr>
          <a:lstStyle/>
          <a:p>
            <a:pPr algn="ctr" eaLnBrk="0" fontAlgn="base" hangingPunct="0"/>
            <a:r>
              <a:rPr lang="en-US" sz="1600" b="1" u="none" dirty="0">
                <a:solidFill>
                  <a:srgbClr val="FFFFFF"/>
                </a:solidFill>
                <a:latin typeface="Century Gothic" pitchFamily="34" charset="0"/>
              </a:rPr>
              <a:t>Data Processing</a:t>
            </a:r>
          </a:p>
          <a:p>
            <a:pPr algn="ctr" eaLnBrk="0" fontAlgn="base" hangingPunct="0"/>
            <a:r>
              <a:rPr lang="en-US" sz="1600" b="1" u="none" dirty="0">
                <a:solidFill>
                  <a:srgbClr val="FFFFFF"/>
                </a:solidFill>
                <a:latin typeface="Century Gothic" pitchFamily="34" charset="0"/>
              </a:rPr>
              <a:t>Unit (</a:t>
            </a:r>
            <a:r>
              <a:rPr lang="en-US" sz="1600" b="1" u="none" dirty="0" err="1">
                <a:solidFill>
                  <a:srgbClr val="FFFFFF"/>
                </a:solidFill>
                <a:latin typeface="Century Gothic" pitchFamily="34" charset="0"/>
              </a:rPr>
              <a:t>DPU</a:t>
            </a:r>
            <a:r>
              <a:rPr lang="en-US" sz="1600" b="1" u="none" dirty="0">
                <a:solidFill>
                  <a:srgbClr val="FFFFFF"/>
                </a:solidFill>
                <a:latin typeface="Century Gothic" pitchFamily="34" charset="0"/>
              </a:rPr>
              <a:t>)</a:t>
            </a:r>
          </a:p>
        </p:txBody>
      </p:sp>
      <p:sp>
        <p:nvSpPr>
          <p:cNvPr id="1473545" name="Rectangle 1033"/>
          <p:cNvSpPr>
            <a:spLocks noGrp="1" noChangeArrowheads="1"/>
          </p:cNvSpPr>
          <p:nvPr>
            <p:ph type="body" idx="1"/>
          </p:nvPr>
        </p:nvSpPr>
        <p:spPr>
          <a:xfrm>
            <a:off x="152400" y="3810000"/>
            <a:ext cx="2913063" cy="2540000"/>
          </a:xfrm>
          <a:noFill/>
          <a:ln/>
        </p:spPr>
        <p:txBody>
          <a:bodyPr/>
          <a:lstStyle/>
          <a:p>
            <a:pPr marL="0" indent="0">
              <a:lnSpc>
                <a:spcPct val="90000"/>
              </a:lnSpc>
              <a:buFontTx/>
              <a:buNone/>
            </a:pPr>
            <a:r>
              <a:rPr lang="en-US" sz="1800"/>
              <a:t>Characteristics</a:t>
            </a:r>
            <a:endParaRPr lang="en-US" sz="1600" b="0"/>
          </a:p>
          <a:p>
            <a:pPr marL="231775" lvl="1" indent="-117475">
              <a:lnSpc>
                <a:spcPct val="90000"/>
              </a:lnSpc>
            </a:pPr>
            <a:r>
              <a:rPr lang="en-US" sz="1200" b="0"/>
              <a:t>5-inch diameter, 0.5-inch thick</a:t>
            </a:r>
          </a:p>
          <a:p>
            <a:pPr marL="231775" lvl="1" indent="-117475">
              <a:lnSpc>
                <a:spcPct val="90000"/>
              </a:lnSpc>
            </a:pPr>
            <a:r>
              <a:rPr lang="en-US" sz="1200" b="0"/>
              <a:t>One 5-inch diameter PMT per Det.</a:t>
            </a:r>
          </a:p>
          <a:p>
            <a:pPr marL="231775" lvl="1" indent="-117475">
              <a:lnSpc>
                <a:spcPct val="90000"/>
              </a:lnSpc>
            </a:pPr>
            <a:r>
              <a:rPr lang="en-US" sz="1200" b="0"/>
              <a:t>Placement to maximize FoV</a:t>
            </a:r>
          </a:p>
          <a:p>
            <a:pPr marL="231775" lvl="1" indent="-117475">
              <a:lnSpc>
                <a:spcPct val="90000"/>
              </a:lnSpc>
            </a:pPr>
            <a:r>
              <a:rPr lang="en-US" sz="1200" b="0"/>
              <a:t>Thin beryllium entrance window</a:t>
            </a:r>
          </a:p>
          <a:p>
            <a:pPr marL="231775" lvl="1" indent="-117475">
              <a:lnSpc>
                <a:spcPct val="90000"/>
              </a:lnSpc>
            </a:pPr>
            <a:r>
              <a:rPr lang="en-US" sz="1200" b="0"/>
              <a:t>Energy range: ~5 keV to 1 MeV</a:t>
            </a:r>
          </a:p>
          <a:p>
            <a:pPr marL="0" indent="0">
              <a:lnSpc>
                <a:spcPct val="90000"/>
              </a:lnSpc>
              <a:buFontTx/>
              <a:buNone/>
            </a:pPr>
            <a:r>
              <a:rPr lang="en-US" sz="1800"/>
              <a:t>Major Purposes</a:t>
            </a:r>
            <a:endParaRPr lang="en-US" sz="1600" b="0"/>
          </a:p>
          <a:p>
            <a:pPr marL="231775" lvl="1" indent="-117475">
              <a:lnSpc>
                <a:spcPct val="90000"/>
              </a:lnSpc>
            </a:pPr>
            <a:r>
              <a:rPr lang="en-US" sz="1200" b="0"/>
              <a:t>Provide low-energy spectral coverage in the typical GRB energy regime over a wide FoV</a:t>
            </a:r>
          </a:p>
          <a:p>
            <a:pPr marL="231775" lvl="1" indent="-117475">
              <a:lnSpc>
                <a:spcPct val="90000"/>
              </a:lnSpc>
            </a:pPr>
            <a:r>
              <a:rPr lang="en-US" sz="1200" b="0"/>
              <a:t>Provide rough burst locations over a wide FoV</a:t>
            </a:r>
          </a:p>
          <a:p>
            <a:pPr marL="231775" lvl="1" indent="-117475">
              <a:lnSpc>
                <a:spcPct val="90000"/>
              </a:lnSpc>
            </a:pPr>
            <a:endParaRPr lang="en-US" sz="1200" b="0"/>
          </a:p>
        </p:txBody>
      </p:sp>
      <p:sp>
        <p:nvSpPr>
          <p:cNvPr id="1473546" name="Rectangle 1034"/>
          <p:cNvSpPr>
            <a:spLocks noChangeArrowheads="1"/>
          </p:cNvSpPr>
          <p:nvPr/>
        </p:nvSpPr>
        <p:spPr bwMode="auto">
          <a:xfrm>
            <a:off x="6172200" y="3860800"/>
            <a:ext cx="2971800" cy="2540000"/>
          </a:xfrm>
          <a:prstGeom prst="rect">
            <a:avLst/>
          </a:prstGeom>
          <a:noFill/>
          <a:ln w="9525">
            <a:noFill/>
            <a:miter lim="800000"/>
            <a:headEnd/>
            <a:tailEnd/>
          </a:ln>
          <a:effectLst/>
        </p:spPr>
        <p:txBody>
          <a:bodyPr/>
          <a:lstStyle/>
          <a:p>
            <a:pPr fontAlgn="base">
              <a:spcBef>
                <a:spcPct val="20000"/>
              </a:spcBef>
            </a:pPr>
            <a:r>
              <a:rPr lang="en-US" b="1" u="none">
                <a:latin typeface="Arial" charset="0"/>
              </a:rPr>
              <a:t>Characteristics</a:t>
            </a:r>
            <a:endParaRPr lang="en-US" sz="1600" u="none">
              <a:latin typeface="Arial" charset="0"/>
            </a:endParaRPr>
          </a:p>
          <a:p>
            <a:pPr marL="231775" lvl="1" indent="-117475" fontAlgn="base">
              <a:spcBef>
                <a:spcPct val="20000"/>
              </a:spcBef>
              <a:buFontTx/>
              <a:buChar char="–"/>
            </a:pPr>
            <a:r>
              <a:rPr lang="en-US" sz="1200" u="none">
                <a:solidFill>
                  <a:srgbClr val="0033CC"/>
                </a:solidFill>
                <a:latin typeface="Arial" charset="0"/>
              </a:rPr>
              <a:t>5-inch diameter, 5-inch thick</a:t>
            </a:r>
          </a:p>
          <a:p>
            <a:pPr marL="231775" lvl="1" indent="-117475" fontAlgn="base">
              <a:spcBef>
                <a:spcPct val="20000"/>
              </a:spcBef>
              <a:buFontTx/>
              <a:buChar char="–"/>
            </a:pPr>
            <a:r>
              <a:rPr lang="en-US" sz="1200" u="none">
                <a:solidFill>
                  <a:srgbClr val="0033CC"/>
                </a:solidFill>
                <a:latin typeface="Arial" charset="0"/>
              </a:rPr>
              <a:t>High-Z, high-density</a:t>
            </a:r>
          </a:p>
          <a:p>
            <a:pPr marL="231775" lvl="1" indent="-117475" fontAlgn="base">
              <a:spcBef>
                <a:spcPct val="20000"/>
              </a:spcBef>
              <a:buFontTx/>
              <a:buChar char="–"/>
            </a:pPr>
            <a:r>
              <a:rPr lang="en-US" sz="1200" u="none">
                <a:solidFill>
                  <a:srgbClr val="0033CC"/>
                </a:solidFill>
                <a:latin typeface="Arial" charset="0"/>
              </a:rPr>
              <a:t>Two 5-inch diameter PMTs per Det.</a:t>
            </a:r>
          </a:p>
          <a:p>
            <a:pPr marL="231775" lvl="1" indent="-117475" fontAlgn="base">
              <a:spcBef>
                <a:spcPct val="20000"/>
              </a:spcBef>
              <a:buFontTx/>
              <a:buChar char="–"/>
            </a:pPr>
            <a:r>
              <a:rPr lang="en-US" sz="1200" u="none">
                <a:solidFill>
                  <a:srgbClr val="0033CC"/>
                </a:solidFill>
                <a:latin typeface="Arial" charset="0"/>
              </a:rPr>
              <a:t>Energy range: ~150 keV to 30 MeV</a:t>
            </a:r>
          </a:p>
          <a:p>
            <a:pPr fontAlgn="base">
              <a:spcBef>
                <a:spcPct val="20000"/>
              </a:spcBef>
            </a:pPr>
            <a:r>
              <a:rPr lang="en-US" b="1" u="none">
                <a:latin typeface="Arial" charset="0"/>
              </a:rPr>
              <a:t>Major Purpose</a:t>
            </a:r>
            <a:endParaRPr lang="en-US" sz="1600" u="none">
              <a:latin typeface="Arial" charset="0"/>
            </a:endParaRPr>
          </a:p>
          <a:p>
            <a:pPr marL="231775" lvl="1" indent="-117475" fontAlgn="base">
              <a:spcBef>
                <a:spcPct val="20000"/>
              </a:spcBef>
              <a:buFontTx/>
              <a:buChar char="–"/>
            </a:pPr>
            <a:r>
              <a:rPr lang="en-US" sz="1200" u="none">
                <a:solidFill>
                  <a:srgbClr val="0033CC"/>
                </a:solidFill>
                <a:latin typeface="Arial" charset="0"/>
              </a:rPr>
              <a:t>Provide high-energy spectral coverage</a:t>
            </a:r>
            <a:r>
              <a:rPr lang="en-US" sz="1300" u="none">
                <a:solidFill>
                  <a:srgbClr val="0033CC"/>
                </a:solidFill>
                <a:latin typeface="Arial" charset="0"/>
              </a:rPr>
              <a:t> to overlap LAT range over a wide FoV</a:t>
            </a:r>
          </a:p>
          <a:p>
            <a:pPr marL="231775" lvl="1" indent="-117475" fontAlgn="base">
              <a:spcBef>
                <a:spcPct val="20000"/>
              </a:spcBef>
              <a:buFontTx/>
              <a:buChar char="–"/>
            </a:pPr>
            <a:endParaRPr lang="en-US" sz="1400" u="none">
              <a:solidFill>
                <a:srgbClr val="0033CC"/>
              </a:solidFill>
              <a:latin typeface="Arial" charset="0"/>
            </a:endParaRPr>
          </a:p>
        </p:txBody>
      </p:sp>
      <p:sp>
        <p:nvSpPr>
          <p:cNvPr id="1473547" name="Rectangle 1035"/>
          <p:cNvSpPr>
            <a:spLocks noChangeArrowheads="1"/>
          </p:cNvSpPr>
          <p:nvPr/>
        </p:nvSpPr>
        <p:spPr bwMode="auto">
          <a:xfrm>
            <a:off x="3124200" y="3784600"/>
            <a:ext cx="2913063" cy="2540000"/>
          </a:xfrm>
          <a:prstGeom prst="rect">
            <a:avLst/>
          </a:prstGeom>
          <a:noFill/>
          <a:ln w="9525">
            <a:noFill/>
            <a:miter lim="800000"/>
            <a:headEnd/>
            <a:tailEnd/>
          </a:ln>
          <a:effectLst/>
        </p:spPr>
        <p:txBody>
          <a:bodyPr/>
          <a:lstStyle/>
          <a:p>
            <a:pPr fontAlgn="base">
              <a:spcBef>
                <a:spcPct val="20000"/>
              </a:spcBef>
            </a:pPr>
            <a:r>
              <a:rPr lang="en-US" b="1" u="none">
                <a:latin typeface="Arial" charset="0"/>
              </a:rPr>
              <a:t>Characteristics</a:t>
            </a:r>
            <a:endParaRPr lang="en-US" sz="1600" u="none">
              <a:latin typeface="Arial" charset="0"/>
            </a:endParaRPr>
          </a:p>
          <a:p>
            <a:pPr marL="231775" lvl="1" indent="-117475" fontAlgn="base">
              <a:spcBef>
                <a:spcPct val="20000"/>
              </a:spcBef>
              <a:buFontTx/>
              <a:buChar char="–"/>
            </a:pPr>
            <a:r>
              <a:rPr lang="en-US" sz="1000" u="none">
                <a:solidFill>
                  <a:srgbClr val="0033CC"/>
                </a:solidFill>
                <a:latin typeface="Arial" charset="0"/>
              </a:rPr>
              <a:t>Analog data acquisition electronics for detector signals</a:t>
            </a:r>
          </a:p>
          <a:p>
            <a:pPr marL="231775" lvl="1" indent="-117475" fontAlgn="base">
              <a:spcBef>
                <a:spcPct val="20000"/>
              </a:spcBef>
              <a:buFontTx/>
              <a:buChar char="–"/>
            </a:pPr>
            <a:r>
              <a:rPr lang="en-US" sz="1000" u="none">
                <a:solidFill>
                  <a:srgbClr val="0033CC"/>
                </a:solidFill>
                <a:latin typeface="Arial" charset="0"/>
              </a:rPr>
              <a:t>CPU for data packaging/processing</a:t>
            </a:r>
          </a:p>
          <a:p>
            <a:pPr fontAlgn="base">
              <a:spcBef>
                <a:spcPct val="20000"/>
              </a:spcBef>
            </a:pPr>
            <a:r>
              <a:rPr lang="en-US" b="1" u="none">
                <a:latin typeface="Arial" charset="0"/>
              </a:rPr>
              <a:t>Major Purposes</a:t>
            </a:r>
            <a:endParaRPr lang="en-US" sz="1200" u="none">
              <a:latin typeface="Arial" charset="0"/>
            </a:endParaRPr>
          </a:p>
          <a:p>
            <a:pPr marL="231775" lvl="1" indent="-117475" fontAlgn="base">
              <a:spcBef>
                <a:spcPct val="20000"/>
              </a:spcBef>
              <a:buFontTx/>
              <a:buChar char="–"/>
            </a:pPr>
            <a:r>
              <a:rPr lang="en-US" sz="1000" u="none">
                <a:solidFill>
                  <a:srgbClr val="0033CC"/>
                </a:solidFill>
                <a:latin typeface="Arial" charset="0"/>
              </a:rPr>
              <a:t>Central system for instrument command, control, data processing</a:t>
            </a:r>
          </a:p>
          <a:p>
            <a:pPr marL="231775" lvl="1" indent="-117475" fontAlgn="base">
              <a:spcBef>
                <a:spcPct val="20000"/>
              </a:spcBef>
              <a:buFontTx/>
              <a:buChar char="–"/>
            </a:pPr>
            <a:r>
              <a:rPr lang="en-US" sz="1000" u="none">
                <a:solidFill>
                  <a:srgbClr val="0033CC"/>
                </a:solidFill>
                <a:latin typeface="Arial" charset="0"/>
              </a:rPr>
              <a:t>Flexible burst trigger algorithm(s)</a:t>
            </a:r>
          </a:p>
          <a:p>
            <a:pPr marL="231775" lvl="1" indent="-117475" fontAlgn="base">
              <a:spcBef>
                <a:spcPct val="20000"/>
              </a:spcBef>
              <a:buFontTx/>
              <a:buChar char="–"/>
            </a:pPr>
            <a:r>
              <a:rPr lang="en-US" sz="1000" u="none">
                <a:solidFill>
                  <a:srgbClr val="0033CC"/>
                </a:solidFill>
                <a:latin typeface="Arial" charset="0"/>
              </a:rPr>
              <a:t>Automatic detector/PMT gain control</a:t>
            </a:r>
          </a:p>
          <a:p>
            <a:pPr marL="231775" lvl="1" indent="-117475" fontAlgn="base">
              <a:spcBef>
                <a:spcPct val="20000"/>
              </a:spcBef>
              <a:buFontTx/>
              <a:buChar char="–"/>
            </a:pPr>
            <a:r>
              <a:rPr lang="en-US" sz="1000" u="none">
                <a:solidFill>
                  <a:srgbClr val="0033CC"/>
                </a:solidFill>
                <a:latin typeface="Arial" charset="0"/>
              </a:rPr>
              <a:t>Compute on-board burst locations</a:t>
            </a:r>
          </a:p>
          <a:p>
            <a:pPr marL="231775" lvl="1" indent="-117475" fontAlgn="base">
              <a:spcBef>
                <a:spcPct val="20000"/>
              </a:spcBef>
              <a:buFontTx/>
              <a:buChar char="–"/>
            </a:pPr>
            <a:r>
              <a:rPr lang="en-US" sz="1000" u="none">
                <a:solidFill>
                  <a:srgbClr val="0033CC"/>
                </a:solidFill>
                <a:latin typeface="Arial" charset="0"/>
              </a:rPr>
              <a:t>Issue r/t burst alert messages</a:t>
            </a:r>
          </a:p>
          <a:p>
            <a:pPr marL="231775" lvl="1" indent="-117475" fontAlgn="base">
              <a:spcBef>
                <a:spcPct val="20000"/>
              </a:spcBef>
              <a:buFontTx/>
              <a:buChar char="–"/>
            </a:pPr>
            <a:endParaRPr lang="en-US" sz="1000" u="none">
              <a:solidFill>
                <a:srgbClr val="0033CC"/>
              </a:solidFill>
              <a:latin typeface="Arial"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4659" name="Rectangle 1027"/>
          <p:cNvSpPr>
            <a:spLocks noGrp="1" noChangeArrowheads="1"/>
          </p:cNvSpPr>
          <p:nvPr>
            <p:ph type="title"/>
          </p:nvPr>
        </p:nvSpPr>
        <p:spPr>
          <a:xfrm>
            <a:off x="457200" y="76200"/>
            <a:ext cx="8229600" cy="1143000"/>
          </a:xfrm>
        </p:spPr>
        <p:txBody>
          <a:bodyPr/>
          <a:lstStyle/>
          <a:p>
            <a:r>
              <a:rPr lang="en-US" b="1" dirty="0">
                <a:solidFill>
                  <a:srgbClr val="FFFFFF"/>
                </a:solidFill>
              </a:rPr>
              <a:t>LAT Collaboration</a:t>
            </a:r>
          </a:p>
        </p:txBody>
      </p:sp>
      <p:sp>
        <p:nvSpPr>
          <p:cNvPr id="3014660" name="Rectangle 1028"/>
          <p:cNvSpPr>
            <a:spLocks noGrp="1" noChangeArrowheads="1"/>
          </p:cNvSpPr>
          <p:nvPr>
            <p:ph type="body" idx="1"/>
          </p:nvPr>
        </p:nvSpPr>
        <p:spPr>
          <a:xfrm>
            <a:off x="152400" y="1576388"/>
            <a:ext cx="8001000" cy="5281612"/>
          </a:xfrm>
        </p:spPr>
        <p:txBody>
          <a:bodyPr/>
          <a:lstStyle/>
          <a:p>
            <a:pPr>
              <a:lnSpc>
                <a:spcPct val="80000"/>
              </a:lnSpc>
            </a:pPr>
            <a:r>
              <a:rPr lang="en-US" sz="1800" dirty="0"/>
              <a:t>France</a:t>
            </a:r>
          </a:p>
          <a:p>
            <a:pPr lvl="1">
              <a:lnSpc>
                <a:spcPct val="80000"/>
              </a:lnSpc>
            </a:pPr>
            <a:r>
              <a:rPr lang="en-US" sz="1600" dirty="0" err="1"/>
              <a:t>CNRS</a:t>
            </a:r>
            <a:r>
              <a:rPr lang="en-US" sz="1600" dirty="0"/>
              <a:t>/</a:t>
            </a:r>
            <a:r>
              <a:rPr lang="en-US" sz="1600" dirty="0" err="1"/>
              <a:t>IN2P3</a:t>
            </a:r>
            <a:r>
              <a:rPr lang="en-US" sz="1600" dirty="0"/>
              <a:t>, </a:t>
            </a:r>
            <a:r>
              <a:rPr lang="en-US" sz="1600" dirty="0" err="1"/>
              <a:t>CEA</a:t>
            </a:r>
            <a:r>
              <a:rPr lang="en-US" sz="1600" dirty="0"/>
              <a:t>/</a:t>
            </a:r>
            <a:r>
              <a:rPr lang="en-US" sz="1600" dirty="0" err="1"/>
              <a:t>Saclay</a:t>
            </a:r>
            <a:endParaRPr lang="en-US" sz="1600" dirty="0"/>
          </a:p>
          <a:p>
            <a:pPr>
              <a:lnSpc>
                <a:spcPct val="80000"/>
              </a:lnSpc>
            </a:pPr>
            <a:r>
              <a:rPr lang="en-US" sz="1800" dirty="0"/>
              <a:t>Italy</a:t>
            </a:r>
          </a:p>
          <a:p>
            <a:pPr lvl="1">
              <a:lnSpc>
                <a:spcPct val="80000"/>
              </a:lnSpc>
            </a:pPr>
            <a:r>
              <a:rPr lang="en-US" sz="1600" dirty="0" err="1"/>
              <a:t>INFN</a:t>
            </a:r>
            <a:r>
              <a:rPr lang="en-US" sz="1600" dirty="0"/>
              <a:t>, </a:t>
            </a:r>
            <a:r>
              <a:rPr lang="en-US" sz="1600" dirty="0" err="1"/>
              <a:t>ASI</a:t>
            </a:r>
            <a:r>
              <a:rPr lang="en-US" sz="1600" dirty="0"/>
              <a:t>, </a:t>
            </a:r>
            <a:r>
              <a:rPr lang="en-US" sz="1600" dirty="0" err="1"/>
              <a:t>INAF</a:t>
            </a:r>
            <a:endParaRPr lang="en-US" sz="1600" dirty="0"/>
          </a:p>
          <a:p>
            <a:pPr>
              <a:lnSpc>
                <a:spcPct val="80000"/>
              </a:lnSpc>
            </a:pPr>
            <a:r>
              <a:rPr lang="en-US" sz="1800" dirty="0"/>
              <a:t>Japan</a:t>
            </a:r>
          </a:p>
          <a:p>
            <a:pPr lvl="1">
              <a:lnSpc>
                <a:spcPct val="80000"/>
              </a:lnSpc>
            </a:pPr>
            <a:r>
              <a:rPr lang="en-US" sz="1600" dirty="0"/>
              <a:t>Hiroshima University</a:t>
            </a:r>
          </a:p>
          <a:p>
            <a:pPr lvl="1">
              <a:lnSpc>
                <a:spcPct val="80000"/>
              </a:lnSpc>
            </a:pPr>
            <a:r>
              <a:rPr lang="en-US" sz="1600" dirty="0" err="1"/>
              <a:t>ISAS</a:t>
            </a:r>
            <a:r>
              <a:rPr lang="en-US" sz="1600" dirty="0"/>
              <a:t>/</a:t>
            </a:r>
            <a:r>
              <a:rPr lang="en-US" sz="1600" dirty="0" err="1"/>
              <a:t>JAXA</a:t>
            </a:r>
            <a:endParaRPr lang="en-US" sz="1600" dirty="0"/>
          </a:p>
          <a:p>
            <a:pPr lvl="1">
              <a:lnSpc>
                <a:spcPct val="80000"/>
              </a:lnSpc>
            </a:pPr>
            <a:r>
              <a:rPr lang="en-US" sz="1600" dirty="0"/>
              <a:t>RIKEN </a:t>
            </a:r>
          </a:p>
          <a:p>
            <a:pPr lvl="1">
              <a:lnSpc>
                <a:spcPct val="80000"/>
              </a:lnSpc>
            </a:pPr>
            <a:r>
              <a:rPr lang="en-US" sz="1600" dirty="0"/>
              <a:t>Tokyo Institute of Technology</a:t>
            </a:r>
          </a:p>
          <a:p>
            <a:pPr>
              <a:lnSpc>
                <a:spcPct val="80000"/>
              </a:lnSpc>
            </a:pPr>
            <a:r>
              <a:rPr lang="en-US" sz="1800" dirty="0"/>
              <a:t>Sweden</a:t>
            </a:r>
          </a:p>
          <a:p>
            <a:pPr lvl="1">
              <a:lnSpc>
                <a:spcPct val="80000"/>
              </a:lnSpc>
            </a:pPr>
            <a:r>
              <a:rPr lang="en-US" sz="1600" dirty="0"/>
              <a:t>Royal Institute of Technology (</a:t>
            </a:r>
            <a:r>
              <a:rPr lang="en-US" sz="1600" dirty="0" err="1"/>
              <a:t>KTH</a:t>
            </a:r>
            <a:r>
              <a:rPr lang="en-US" sz="1600" dirty="0"/>
              <a:t>)</a:t>
            </a:r>
          </a:p>
          <a:p>
            <a:pPr lvl="1">
              <a:lnSpc>
                <a:spcPct val="80000"/>
              </a:lnSpc>
            </a:pPr>
            <a:r>
              <a:rPr lang="en-US" sz="1600" dirty="0"/>
              <a:t>Stockholm University</a:t>
            </a:r>
            <a:endParaRPr lang="en-US" sz="1400" dirty="0"/>
          </a:p>
          <a:p>
            <a:pPr>
              <a:lnSpc>
                <a:spcPct val="80000"/>
              </a:lnSpc>
            </a:pPr>
            <a:r>
              <a:rPr lang="en-US" sz="1800" dirty="0"/>
              <a:t>United States</a:t>
            </a:r>
            <a:endParaRPr lang="en-US" sz="1600" dirty="0"/>
          </a:p>
          <a:p>
            <a:pPr lvl="1">
              <a:lnSpc>
                <a:spcPct val="80000"/>
              </a:lnSpc>
            </a:pPr>
            <a:r>
              <a:rPr lang="en-US" sz="1600" dirty="0"/>
              <a:t>Stanford University (</a:t>
            </a:r>
            <a:r>
              <a:rPr lang="en-US" sz="1600" dirty="0" err="1"/>
              <a:t>SLAC</a:t>
            </a:r>
            <a:r>
              <a:rPr lang="en-US" sz="1600" dirty="0"/>
              <a:t> and </a:t>
            </a:r>
            <a:r>
              <a:rPr lang="en-US" sz="1600" dirty="0" err="1"/>
              <a:t>HEPL</a:t>
            </a:r>
            <a:r>
              <a:rPr lang="en-US" sz="1600" dirty="0"/>
              <a:t>/Physics)</a:t>
            </a:r>
          </a:p>
          <a:p>
            <a:pPr lvl="1">
              <a:lnSpc>
                <a:spcPct val="80000"/>
              </a:lnSpc>
            </a:pPr>
            <a:r>
              <a:rPr lang="en-US" sz="1600" dirty="0"/>
              <a:t>University of California at Santa Cruz - Santa Cruz Institute for Particle Physics</a:t>
            </a:r>
          </a:p>
          <a:p>
            <a:pPr lvl="1">
              <a:lnSpc>
                <a:spcPct val="80000"/>
              </a:lnSpc>
            </a:pPr>
            <a:r>
              <a:rPr lang="en-US" sz="1600" dirty="0"/>
              <a:t>Goddard Space Flight Center</a:t>
            </a:r>
          </a:p>
          <a:p>
            <a:pPr lvl="1">
              <a:lnSpc>
                <a:spcPct val="80000"/>
              </a:lnSpc>
            </a:pPr>
            <a:r>
              <a:rPr lang="en-US" sz="1600" dirty="0"/>
              <a:t>Naval Research Laboratory</a:t>
            </a:r>
          </a:p>
          <a:p>
            <a:pPr lvl="1">
              <a:lnSpc>
                <a:spcPct val="80000"/>
              </a:lnSpc>
            </a:pPr>
            <a:r>
              <a:rPr lang="en-US" sz="1600" dirty="0"/>
              <a:t>Sonoma State University</a:t>
            </a:r>
          </a:p>
          <a:p>
            <a:pPr lvl="1">
              <a:lnSpc>
                <a:spcPct val="80000"/>
              </a:lnSpc>
            </a:pPr>
            <a:r>
              <a:rPr lang="en-US" sz="1600" dirty="0"/>
              <a:t>Ohio State University</a:t>
            </a:r>
          </a:p>
          <a:p>
            <a:pPr lvl="1">
              <a:lnSpc>
                <a:spcPct val="80000"/>
              </a:lnSpc>
            </a:pPr>
            <a:r>
              <a:rPr lang="en-US" sz="1600" dirty="0"/>
              <a:t>University of Washington</a:t>
            </a:r>
          </a:p>
        </p:txBody>
      </p:sp>
      <p:sp>
        <p:nvSpPr>
          <p:cNvPr id="3014661" name="Rectangle 1029"/>
          <p:cNvSpPr>
            <a:spLocks noChangeArrowheads="1"/>
          </p:cNvSpPr>
          <p:nvPr/>
        </p:nvSpPr>
        <p:spPr bwMode="auto">
          <a:xfrm>
            <a:off x="5334000" y="1676400"/>
            <a:ext cx="3581400" cy="2549525"/>
          </a:xfrm>
          <a:prstGeom prst="rect">
            <a:avLst/>
          </a:prstGeom>
          <a:noFill/>
          <a:ln w="12700">
            <a:solidFill>
              <a:schemeClr val="tx1"/>
            </a:solidFill>
            <a:miter lim="800000"/>
            <a:headEnd/>
            <a:tailEnd/>
          </a:ln>
          <a:effectLst/>
        </p:spPr>
        <p:txBody>
          <a:bodyPr>
            <a:spAutoFit/>
          </a:bodyPr>
          <a:lstStyle/>
          <a:p>
            <a:pPr algn="ctr" eaLnBrk="0" hangingPunct="0"/>
            <a:r>
              <a:rPr lang="en-US" sz="1600" b="1">
                <a:latin typeface="Times New Roman" pitchFamily="18" charset="0"/>
                <a:ea typeface="ＭＳ Ｐゴシック" pitchFamily="1" charset="-128"/>
              </a:rPr>
              <a:t>Principal Investigator: </a:t>
            </a:r>
          </a:p>
          <a:p>
            <a:pPr algn="ctr" eaLnBrk="0" hangingPunct="0"/>
            <a:r>
              <a:rPr lang="en-US" sz="1600" b="1">
                <a:latin typeface="Times New Roman" pitchFamily="18" charset="0"/>
                <a:ea typeface="ＭＳ Ｐゴシック" pitchFamily="1" charset="-128"/>
              </a:rPr>
              <a:t>Peter Michelson (Stanford University)</a:t>
            </a:r>
          </a:p>
          <a:p>
            <a:pPr algn="ctr" eaLnBrk="0" hangingPunct="0"/>
            <a:endParaRPr lang="en-US" sz="1600" b="1">
              <a:latin typeface="Times New Roman" pitchFamily="18" charset="0"/>
              <a:ea typeface="ＭＳ Ｐゴシック" pitchFamily="1" charset="-128"/>
            </a:endParaRPr>
          </a:p>
          <a:p>
            <a:pPr algn="ctr" eaLnBrk="0" hangingPunct="0"/>
            <a:r>
              <a:rPr lang="en-US" sz="1600">
                <a:latin typeface="Times New Roman" pitchFamily="18" charset="0"/>
                <a:ea typeface="ＭＳ Ｐゴシック" pitchFamily="1" charset="-128"/>
              </a:rPr>
              <a:t>~270 Members </a:t>
            </a:r>
          </a:p>
          <a:p>
            <a:pPr algn="ctr" eaLnBrk="0" hangingPunct="0"/>
            <a:r>
              <a:rPr lang="en-US" sz="1600">
                <a:latin typeface="Times New Roman" pitchFamily="18" charset="0"/>
                <a:ea typeface="ＭＳ Ｐゴシック" pitchFamily="1" charset="-128"/>
              </a:rPr>
              <a:t>(~90 Affiliated Scientists, 37 Postdocs,</a:t>
            </a:r>
          </a:p>
          <a:p>
            <a:pPr algn="ctr" eaLnBrk="0" hangingPunct="0"/>
            <a:r>
              <a:rPr lang="en-US" sz="1600">
                <a:latin typeface="Times New Roman" pitchFamily="18" charset="0"/>
                <a:ea typeface="ＭＳ Ｐゴシック" pitchFamily="1" charset="-128"/>
              </a:rPr>
              <a:t> and 48 Graduate Students)</a:t>
            </a:r>
          </a:p>
          <a:p>
            <a:pPr algn="ctr"/>
            <a:endParaRPr lang="en-US" sz="1600">
              <a:latin typeface="Times New Roman" pitchFamily="18" charset="0"/>
              <a:ea typeface="ＭＳ Ｐゴシック" pitchFamily="1" charset="-128"/>
            </a:endParaRPr>
          </a:p>
          <a:p>
            <a:pPr algn="ctr"/>
            <a:r>
              <a:rPr lang="en-US" sz="1600" b="1">
                <a:latin typeface="Times New Roman" pitchFamily="18" charset="0"/>
                <a:ea typeface="ＭＳ Ｐゴシック" pitchFamily="1" charset="-128"/>
              </a:rPr>
              <a:t>construction managed by </a:t>
            </a:r>
          </a:p>
          <a:p>
            <a:pPr algn="ctr"/>
            <a:r>
              <a:rPr lang="en-US" sz="1600" b="1">
                <a:latin typeface="Times New Roman" pitchFamily="18" charset="0"/>
                <a:ea typeface="ＭＳ Ｐゴシック" pitchFamily="1" charset="-128"/>
              </a:rPr>
              <a:t>Stanford Linear Accelerator Center (SLAC), Stanford University</a:t>
            </a:r>
            <a:endParaRPr lang="en-US" sz="1600">
              <a:latin typeface="Times New Roman" pitchFamily="18" charset="0"/>
              <a:ea typeface="ＭＳ Ｐゴシック" pitchFamily="1" charset="-128"/>
            </a:endParaRPr>
          </a:p>
        </p:txBody>
      </p:sp>
      <p:pic>
        <p:nvPicPr>
          <p:cNvPr id="3014662" name="Picture 1030" descr="DOE_logo"/>
          <p:cNvPicPr>
            <a:picLocks noChangeAspect="1" noChangeArrowheads="1"/>
          </p:cNvPicPr>
          <p:nvPr/>
        </p:nvPicPr>
        <p:blipFill>
          <a:blip r:embed="rId3" cstate="print"/>
          <a:srcRect/>
          <a:stretch>
            <a:fillRect/>
          </a:stretch>
        </p:blipFill>
        <p:spPr bwMode="auto">
          <a:xfrm>
            <a:off x="3962400" y="1981200"/>
            <a:ext cx="1093788" cy="1111250"/>
          </a:xfrm>
          <a:prstGeom prst="rect">
            <a:avLst/>
          </a:prstGeom>
          <a:noFill/>
        </p:spPr>
      </p:pic>
      <p:pic>
        <p:nvPicPr>
          <p:cNvPr id="3014663" name="Picture 1031" descr="Meatball"/>
          <p:cNvPicPr>
            <a:picLocks noChangeAspect="1" noChangeArrowheads="1"/>
          </p:cNvPicPr>
          <p:nvPr/>
        </p:nvPicPr>
        <p:blipFill>
          <a:blip r:embed="rId4" cstate="print"/>
          <a:srcRect/>
          <a:stretch>
            <a:fillRect/>
          </a:stretch>
        </p:blipFill>
        <p:spPr bwMode="auto">
          <a:xfrm>
            <a:off x="7772400" y="4343400"/>
            <a:ext cx="1371600" cy="1111250"/>
          </a:xfrm>
          <a:prstGeom prst="rect">
            <a:avLst/>
          </a:prstGeom>
          <a:noFill/>
        </p:spPr>
      </p:pic>
      <p:pic>
        <p:nvPicPr>
          <p:cNvPr id="8" name="Picture 3"/>
          <p:cNvPicPr>
            <a:picLocks noChangeAspect="1" noChangeArrowheads="1"/>
          </p:cNvPicPr>
          <p:nvPr/>
        </p:nvPicPr>
        <p:blipFill>
          <a:blip r:embed="rId5" cstate="print"/>
          <a:srcRect t="95023"/>
          <a:stretch>
            <a:fillRect/>
          </a:stretch>
        </p:blipFill>
        <p:spPr bwMode="auto">
          <a:xfrm>
            <a:off x="3237873" y="5791200"/>
            <a:ext cx="5621317" cy="4572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0450" name="Rectangle 2"/>
          <p:cNvSpPr>
            <a:spLocks noGrp="1" noChangeArrowheads="1"/>
          </p:cNvSpPr>
          <p:nvPr>
            <p:ph type="title"/>
          </p:nvPr>
        </p:nvSpPr>
        <p:spPr>
          <a:xfrm>
            <a:off x="457200" y="228600"/>
            <a:ext cx="8229600" cy="1143000"/>
          </a:xfrm>
        </p:spPr>
        <p:txBody>
          <a:bodyPr/>
          <a:lstStyle/>
          <a:p>
            <a:r>
              <a:rPr lang="en-US" b="1" dirty="0">
                <a:solidFill>
                  <a:srgbClr val="FFFFFF"/>
                </a:solidFill>
              </a:rPr>
              <a:t>What Makes Fermi Special?</a:t>
            </a:r>
          </a:p>
        </p:txBody>
      </p:sp>
      <p:sp>
        <p:nvSpPr>
          <p:cNvPr id="2920451" name="Rectangle 3"/>
          <p:cNvSpPr>
            <a:spLocks noGrp="1" noChangeArrowheads="1"/>
          </p:cNvSpPr>
          <p:nvPr>
            <p:ph type="body" idx="1"/>
          </p:nvPr>
        </p:nvSpPr>
        <p:spPr>
          <a:xfrm>
            <a:off x="381000" y="1752600"/>
            <a:ext cx="8288338" cy="5105400"/>
          </a:xfrm>
        </p:spPr>
        <p:txBody>
          <a:bodyPr/>
          <a:lstStyle/>
          <a:p>
            <a:pPr marL="381000" indent="-381000">
              <a:lnSpc>
                <a:spcPct val="90000"/>
              </a:lnSpc>
              <a:buNone/>
            </a:pPr>
            <a:r>
              <a:rPr lang="en-US" sz="2800" dirty="0" smtClean="0">
                <a:solidFill>
                  <a:srgbClr val="FF0000"/>
                </a:solidFill>
              </a:rPr>
              <a:t>Fermi </a:t>
            </a:r>
            <a:r>
              <a:rPr lang="en-US" sz="2800" dirty="0">
                <a:solidFill>
                  <a:srgbClr val="FF0000"/>
                </a:solidFill>
              </a:rPr>
              <a:t>surveys the whole sky every three hours.</a:t>
            </a:r>
            <a:r>
              <a:rPr lang="en-US" sz="2800" dirty="0">
                <a:solidFill>
                  <a:srgbClr val="3333CC"/>
                </a:solidFill>
              </a:rPr>
              <a:t> </a:t>
            </a:r>
            <a:r>
              <a:rPr lang="en-US" sz="2800" dirty="0"/>
              <a:t> </a:t>
            </a:r>
            <a:endParaRPr lang="en-US" sz="2800" dirty="0" smtClean="0"/>
          </a:p>
          <a:p>
            <a:pPr marL="381000" indent="-381000">
              <a:lnSpc>
                <a:spcPct val="90000"/>
              </a:lnSpc>
              <a:buNone/>
            </a:pPr>
            <a:endParaRPr lang="en-US" sz="2800" dirty="0" smtClean="0"/>
          </a:p>
          <a:p>
            <a:pPr marL="381000" indent="-381000">
              <a:lnSpc>
                <a:spcPct val="90000"/>
              </a:lnSpc>
              <a:buNone/>
            </a:pPr>
            <a:r>
              <a:rPr lang="en-US" sz="2800" dirty="0" smtClean="0"/>
              <a:t>Taking </a:t>
            </a:r>
            <a:r>
              <a:rPr lang="en-US" sz="2800" dirty="0"/>
              <a:t>advantage of the huge fields of view of the GBM and the LAT, Fermi is operated in a scanning mode that monitors the sky regularly.  The reason this survey mode is important is that the gamma-ray sky is dynamic, showing changes on time scales ranging from milliseconds </a:t>
            </a:r>
            <a:r>
              <a:rPr lang="en-US" sz="2800" dirty="0" err="1"/>
              <a:t>to</a:t>
            </a:r>
            <a:r>
              <a:rPr lang="en-US" sz="2800" dirty="0"/>
              <a:t> years.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204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204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045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50" name="Rectangle 2"/>
          <p:cNvSpPr>
            <a:spLocks noGrp="1" noChangeArrowheads="1"/>
          </p:cNvSpPr>
          <p:nvPr>
            <p:ph type="title"/>
          </p:nvPr>
        </p:nvSpPr>
        <p:spPr>
          <a:xfrm>
            <a:off x="1219200" y="152400"/>
            <a:ext cx="6819900" cy="657225"/>
          </a:xfrm>
        </p:spPr>
        <p:txBody>
          <a:bodyPr/>
          <a:lstStyle/>
          <a:p>
            <a:r>
              <a:rPr lang="en-US" sz="3600" dirty="0">
                <a:solidFill>
                  <a:srgbClr val="FFFFFF"/>
                </a:solidFill>
              </a:rPr>
              <a:t>Large Area Telescope First Light!</a:t>
            </a:r>
          </a:p>
        </p:txBody>
      </p:sp>
      <p:sp>
        <p:nvSpPr>
          <p:cNvPr id="2971651" name="Rectangle 3"/>
          <p:cNvSpPr>
            <a:spLocks noGrp="1" noChangeArrowheads="1"/>
          </p:cNvSpPr>
          <p:nvPr>
            <p:ph type="body" idx="1"/>
          </p:nvPr>
        </p:nvSpPr>
        <p:spPr>
          <a:xfrm>
            <a:off x="1828800" y="914400"/>
            <a:ext cx="5475288" cy="533400"/>
          </a:xfrm>
        </p:spPr>
        <p:txBody>
          <a:bodyPr/>
          <a:lstStyle/>
          <a:p>
            <a:pPr>
              <a:buFontTx/>
              <a:buNone/>
            </a:pPr>
            <a:r>
              <a:rPr lang="en-US" sz="1800" dirty="0">
                <a:solidFill>
                  <a:srgbClr val="FFFFFF"/>
                </a:solidFill>
              </a:rPr>
              <a:t>The full gamma-ray sky projected onto a surface </a:t>
            </a:r>
          </a:p>
        </p:txBody>
      </p:sp>
      <p:pic>
        <p:nvPicPr>
          <p:cNvPr id="2971653" name="Picture 5" descr="big_pr_image"/>
          <p:cNvPicPr>
            <a:picLocks noChangeAspect="1" noChangeArrowheads="1"/>
          </p:cNvPicPr>
          <p:nvPr/>
        </p:nvPicPr>
        <p:blipFill>
          <a:blip r:embed="rId3" cstate="print"/>
          <a:srcRect/>
          <a:stretch>
            <a:fillRect/>
          </a:stretch>
        </p:blipFill>
        <p:spPr bwMode="auto">
          <a:xfrm>
            <a:off x="228600" y="1524000"/>
            <a:ext cx="8686800" cy="4176713"/>
          </a:xfrm>
          <a:prstGeom prst="rect">
            <a:avLst/>
          </a:prstGeom>
          <a:noFill/>
        </p:spPr>
      </p:pic>
      <p:sp>
        <p:nvSpPr>
          <p:cNvPr id="2971654" name="Text Box 6"/>
          <p:cNvSpPr txBox="1">
            <a:spLocks noChangeArrowheads="1"/>
          </p:cNvSpPr>
          <p:nvPr/>
        </p:nvSpPr>
        <p:spPr bwMode="auto">
          <a:xfrm>
            <a:off x="152400" y="5486400"/>
            <a:ext cx="8991600" cy="1015663"/>
          </a:xfrm>
          <a:prstGeom prst="rect">
            <a:avLst/>
          </a:prstGeom>
          <a:noFill/>
          <a:ln w="9525">
            <a:noFill/>
            <a:miter lim="800000"/>
            <a:headEnd/>
            <a:tailEnd/>
          </a:ln>
          <a:effectLst/>
        </p:spPr>
        <p:txBody>
          <a:bodyPr>
            <a:spAutoFit/>
          </a:bodyPr>
          <a:lstStyle/>
          <a:p>
            <a:pPr>
              <a:spcBef>
                <a:spcPct val="50000"/>
              </a:spcBef>
            </a:pPr>
            <a:r>
              <a:rPr lang="en-US" sz="2400" dirty="0"/>
              <a:t>But it looks like the </a:t>
            </a:r>
            <a:endParaRPr lang="en-US" sz="2400" dirty="0" smtClean="0"/>
          </a:p>
          <a:p>
            <a:pPr>
              <a:spcBef>
                <a:spcPct val="50000"/>
              </a:spcBef>
            </a:pPr>
            <a:r>
              <a:rPr lang="en-US" sz="2400" dirty="0" smtClean="0">
                <a:solidFill>
                  <a:srgbClr val="FF0000"/>
                </a:solidFill>
              </a:rPr>
              <a:t>E</a:t>
            </a:r>
            <a:r>
              <a:rPr lang="en-US" sz="2400" dirty="0" smtClean="0"/>
              <a:t>nergetic </a:t>
            </a:r>
            <a:r>
              <a:rPr lang="en-US" sz="2400" dirty="0" smtClean="0">
                <a:solidFill>
                  <a:srgbClr val="FF0000"/>
                </a:solidFill>
              </a:rPr>
              <a:t>G</a:t>
            </a:r>
            <a:r>
              <a:rPr lang="en-US" sz="2400" dirty="0" smtClean="0"/>
              <a:t>amma </a:t>
            </a:r>
            <a:r>
              <a:rPr lang="en-US" sz="2400" dirty="0" smtClean="0">
                <a:solidFill>
                  <a:srgbClr val="FF0000"/>
                </a:solidFill>
              </a:rPr>
              <a:t>R</a:t>
            </a:r>
            <a:r>
              <a:rPr lang="en-US" sz="2400" dirty="0" smtClean="0"/>
              <a:t>ay </a:t>
            </a:r>
            <a:r>
              <a:rPr lang="en-US" sz="2400" dirty="0" smtClean="0">
                <a:solidFill>
                  <a:srgbClr val="FF0000"/>
                </a:solidFill>
              </a:rPr>
              <a:t>E</a:t>
            </a:r>
            <a:r>
              <a:rPr lang="en-US" sz="2400" dirty="0" smtClean="0"/>
              <a:t>xperiment </a:t>
            </a:r>
            <a:r>
              <a:rPr lang="en-US" sz="2400" dirty="0" smtClean="0">
                <a:solidFill>
                  <a:srgbClr val="FF0000"/>
                </a:solidFill>
              </a:rPr>
              <a:t>T</a:t>
            </a:r>
            <a:r>
              <a:rPr lang="en-US" sz="2400" dirty="0" smtClean="0"/>
              <a:t>elescope </a:t>
            </a:r>
            <a:r>
              <a:rPr lang="en-US" sz="2400" dirty="0"/>
              <a:t>map. What’s new?</a:t>
            </a:r>
          </a:p>
        </p:txBody>
      </p:sp>
      <p:sp>
        <p:nvSpPr>
          <p:cNvPr id="2971655" name="Text Box 7"/>
          <p:cNvSpPr txBox="1">
            <a:spLocks noChangeArrowheads="1"/>
          </p:cNvSpPr>
          <p:nvPr/>
        </p:nvSpPr>
        <p:spPr bwMode="auto">
          <a:xfrm>
            <a:off x="1219200" y="2195512"/>
            <a:ext cx="7315200" cy="2123658"/>
          </a:xfrm>
          <a:prstGeom prst="rect">
            <a:avLst/>
          </a:prstGeom>
          <a:noFill/>
          <a:ln w="9525">
            <a:noFill/>
            <a:miter lim="800000"/>
            <a:headEnd/>
            <a:tailEnd/>
          </a:ln>
          <a:effectLst/>
        </p:spPr>
        <p:txBody>
          <a:bodyPr>
            <a:spAutoFit/>
          </a:bodyPr>
          <a:lstStyle/>
          <a:p>
            <a:pPr algn="ctr">
              <a:spcBef>
                <a:spcPct val="50000"/>
              </a:spcBef>
            </a:pPr>
            <a:r>
              <a:rPr lang="en-US" sz="2400" dirty="0" smtClean="0">
                <a:solidFill>
                  <a:srgbClr val="FEF703"/>
                </a:solidFill>
              </a:rPr>
              <a:t>The </a:t>
            </a:r>
            <a:r>
              <a:rPr lang="en-US" sz="2400" dirty="0">
                <a:solidFill>
                  <a:srgbClr val="FEF703"/>
                </a:solidFill>
              </a:rPr>
              <a:t>EGRET map </a:t>
            </a:r>
            <a:r>
              <a:rPr lang="en-US" sz="2400" dirty="0" smtClean="0">
                <a:solidFill>
                  <a:srgbClr val="FEF703"/>
                </a:solidFill>
              </a:rPr>
              <a:t>was a compilation of </a:t>
            </a:r>
          </a:p>
          <a:p>
            <a:pPr algn="ctr">
              <a:spcBef>
                <a:spcPct val="50000"/>
              </a:spcBef>
            </a:pPr>
            <a:r>
              <a:rPr lang="en-US" sz="2400" dirty="0" smtClean="0">
                <a:solidFill>
                  <a:srgbClr val="FEF703"/>
                </a:solidFill>
              </a:rPr>
              <a:t> </a:t>
            </a:r>
            <a:r>
              <a:rPr lang="en-US" sz="2400" dirty="0">
                <a:solidFill>
                  <a:srgbClr val="FEF703"/>
                </a:solidFill>
              </a:rPr>
              <a:t>18 months of data</a:t>
            </a:r>
            <a:r>
              <a:rPr lang="en-US" sz="2400" dirty="0" smtClean="0">
                <a:solidFill>
                  <a:srgbClr val="FEF703"/>
                </a:solidFill>
              </a:rPr>
              <a:t>.</a:t>
            </a:r>
          </a:p>
          <a:p>
            <a:pPr algn="ctr">
              <a:spcBef>
                <a:spcPct val="50000"/>
              </a:spcBef>
            </a:pPr>
            <a:endParaRPr lang="en-US" sz="2400" dirty="0">
              <a:solidFill>
                <a:srgbClr val="FEF703"/>
              </a:solidFill>
            </a:endParaRPr>
          </a:p>
          <a:p>
            <a:pPr algn="ctr">
              <a:spcBef>
                <a:spcPct val="50000"/>
              </a:spcBef>
            </a:pPr>
            <a:endParaRPr lang="en-US" sz="2400" dirty="0">
              <a:solidFill>
                <a:srgbClr val="FEF703"/>
              </a:solidFill>
            </a:endParaRPr>
          </a:p>
        </p:txBody>
      </p:sp>
      <p:sp>
        <p:nvSpPr>
          <p:cNvPr id="8" name="Text Box 7"/>
          <p:cNvSpPr txBox="1">
            <a:spLocks noChangeArrowheads="1"/>
          </p:cNvSpPr>
          <p:nvPr/>
        </p:nvSpPr>
        <p:spPr bwMode="auto">
          <a:xfrm>
            <a:off x="990600" y="4114800"/>
            <a:ext cx="7315200" cy="461665"/>
          </a:xfrm>
          <a:prstGeom prst="rect">
            <a:avLst/>
          </a:prstGeom>
          <a:noFill/>
          <a:ln w="9525">
            <a:noFill/>
            <a:miter lim="800000"/>
            <a:headEnd/>
            <a:tailEnd/>
          </a:ln>
          <a:effectLst/>
        </p:spPr>
        <p:txBody>
          <a:bodyPr>
            <a:spAutoFit/>
          </a:bodyPr>
          <a:lstStyle/>
          <a:p>
            <a:pPr algn="ctr">
              <a:spcBef>
                <a:spcPct val="50000"/>
              </a:spcBef>
            </a:pPr>
            <a:r>
              <a:rPr lang="en-US" sz="2400" dirty="0" smtClean="0">
                <a:solidFill>
                  <a:srgbClr val="FEF703"/>
                </a:solidFill>
              </a:rPr>
              <a:t>This map represents just 4 days of Fermi data!</a:t>
            </a:r>
            <a:endParaRPr lang="en-US" sz="2400" dirty="0">
              <a:solidFill>
                <a:srgbClr val="FEF703"/>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16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971655"/>
                                        </p:tgtEl>
                                        <p:attrNameLst>
                                          <p:attrName>style.visibility</p:attrName>
                                        </p:attrNameLst>
                                      </p:cBhvr>
                                      <p:to>
                                        <p:strVal val="visible"/>
                                      </p:to>
                                    </p:set>
                                    <p:animEffect transition="in" filter="fade">
                                      <p:cBhvr>
                                        <p:cTn id="11" dur="2000"/>
                                        <p:tgtEl>
                                          <p:spTgt spid="297165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654" grpId="0"/>
      <p:bldP spid="2971655"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6066" name="Rectangle 2"/>
          <p:cNvSpPr>
            <a:spLocks noGrp="1" noChangeArrowheads="1"/>
          </p:cNvSpPr>
          <p:nvPr>
            <p:ph type="title"/>
          </p:nvPr>
        </p:nvSpPr>
        <p:spPr>
          <a:xfrm>
            <a:off x="533400" y="152400"/>
            <a:ext cx="8229600" cy="1143000"/>
          </a:xfrm>
        </p:spPr>
        <p:txBody>
          <a:bodyPr/>
          <a:lstStyle/>
          <a:p>
            <a:r>
              <a:rPr lang="en-US" dirty="0">
                <a:solidFill>
                  <a:srgbClr val="FFFFFF"/>
                </a:solidFill>
              </a:rPr>
              <a:t>Many More Sources Expected</a:t>
            </a:r>
          </a:p>
        </p:txBody>
      </p:sp>
      <p:pic>
        <p:nvPicPr>
          <p:cNvPr id="1496067" name="Picture 3" descr="LAT Catalog"/>
          <p:cNvPicPr>
            <a:picLocks noChangeAspect="1" noChangeArrowheads="1"/>
          </p:cNvPicPr>
          <p:nvPr/>
        </p:nvPicPr>
        <p:blipFill>
          <a:blip r:embed="rId3" cstate="print"/>
          <a:srcRect/>
          <a:stretch>
            <a:fillRect/>
          </a:stretch>
        </p:blipFill>
        <p:spPr bwMode="auto">
          <a:xfrm>
            <a:off x="4419600" y="1524000"/>
            <a:ext cx="4572000" cy="3425825"/>
          </a:xfrm>
          <a:prstGeom prst="rect">
            <a:avLst/>
          </a:prstGeom>
          <a:noFill/>
        </p:spPr>
      </p:pic>
      <p:sp>
        <p:nvSpPr>
          <p:cNvPr id="1496068" name="Text Box 4"/>
          <p:cNvSpPr txBox="1">
            <a:spLocks noChangeArrowheads="1"/>
          </p:cNvSpPr>
          <p:nvPr/>
        </p:nvSpPr>
        <p:spPr bwMode="auto">
          <a:xfrm>
            <a:off x="7620000" y="990600"/>
            <a:ext cx="1524000" cy="639763"/>
          </a:xfrm>
          <a:prstGeom prst="rect">
            <a:avLst/>
          </a:prstGeom>
          <a:noFill/>
          <a:ln w="12700">
            <a:noFill/>
            <a:miter lim="800000"/>
            <a:headEnd/>
            <a:tailEnd/>
          </a:ln>
          <a:effectLst/>
        </p:spPr>
        <p:txBody>
          <a:bodyPr>
            <a:spAutoFit/>
          </a:bodyPr>
          <a:lstStyle/>
          <a:p>
            <a:pPr eaLnBrk="0" fontAlgn="base" hangingPunct="0"/>
            <a:r>
              <a:rPr lang="en-US" sz="1200" b="1" u="none" dirty="0">
                <a:solidFill>
                  <a:srgbClr val="3366CC"/>
                </a:solidFill>
                <a:latin typeface="Comic Sans MS" pitchFamily="66" charset="0"/>
              </a:rPr>
              <a:t>LAT 1</a:t>
            </a:r>
            <a:r>
              <a:rPr lang="en-US" sz="1200" b="1" u="none" baseline="30000" dirty="0">
                <a:solidFill>
                  <a:srgbClr val="3366CC"/>
                </a:solidFill>
                <a:latin typeface="Comic Sans MS" pitchFamily="66" charset="0"/>
              </a:rPr>
              <a:t>st</a:t>
            </a:r>
            <a:r>
              <a:rPr lang="en-US" sz="1200" b="1" u="none" dirty="0">
                <a:solidFill>
                  <a:srgbClr val="3366CC"/>
                </a:solidFill>
                <a:latin typeface="Comic Sans MS" pitchFamily="66" charset="0"/>
              </a:rPr>
              <a:t> Catalog: </a:t>
            </a:r>
          </a:p>
          <a:p>
            <a:pPr eaLnBrk="0" fontAlgn="base" hangingPunct="0"/>
            <a:r>
              <a:rPr lang="en-US" sz="1200" b="1" u="none" dirty="0">
                <a:solidFill>
                  <a:srgbClr val="3366CC"/>
                </a:solidFill>
                <a:latin typeface="Comic Sans MS" pitchFamily="66" charset="0"/>
              </a:rPr>
              <a:t>&gt;9000 sources possible</a:t>
            </a:r>
          </a:p>
        </p:txBody>
      </p:sp>
      <p:pic>
        <p:nvPicPr>
          <p:cNvPr id="1496069" name="Picture 5"/>
          <p:cNvPicPr>
            <a:picLocks noGrp="1" noChangeAspect="1" noChangeArrowheads="1"/>
          </p:cNvPicPr>
          <p:nvPr>
            <p:ph idx="1"/>
          </p:nvPr>
        </p:nvPicPr>
        <p:blipFill>
          <a:blip r:embed="rId4" cstate="print"/>
          <a:srcRect/>
          <a:stretch>
            <a:fillRect/>
          </a:stretch>
        </p:blipFill>
        <p:spPr>
          <a:xfrm>
            <a:off x="0" y="1600200"/>
            <a:ext cx="4324350" cy="3190875"/>
          </a:xfrm>
          <a:noFill/>
          <a:ln/>
        </p:spPr>
      </p:pic>
      <p:sp>
        <p:nvSpPr>
          <p:cNvPr id="1496071" name="Text Box 7"/>
          <p:cNvSpPr txBox="1">
            <a:spLocks noChangeArrowheads="1"/>
          </p:cNvSpPr>
          <p:nvPr/>
        </p:nvSpPr>
        <p:spPr bwMode="auto">
          <a:xfrm>
            <a:off x="457200" y="5105400"/>
            <a:ext cx="8458200" cy="1006475"/>
          </a:xfrm>
          <a:prstGeom prst="rect">
            <a:avLst/>
          </a:prstGeom>
          <a:noFill/>
          <a:ln w="9525">
            <a:noFill/>
            <a:miter lim="800000"/>
            <a:headEnd/>
            <a:tailEnd/>
          </a:ln>
          <a:effectLst/>
        </p:spPr>
        <p:txBody>
          <a:bodyPr>
            <a:spAutoFit/>
          </a:bodyPr>
          <a:lstStyle/>
          <a:p>
            <a:pPr>
              <a:spcBef>
                <a:spcPct val="50000"/>
              </a:spcBef>
            </a:pPr>
            <a:r>
              <a:rPr lang="en-US" sz="2000" u="none"/>
              <a:t>The 271 sources in the third EGRET catalog involved considerable manual processing.  The LAT analysis will rely much more heavily on automated processing.</a:t>
            </a:r>
            <a:r>
              <a:rPr lang="en-US"/>
              <a:t> </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8514" name="Picture 2" descr="big_pr_image"/>
          <p:cNvPicPr>
            <a:picLocks noChangeAspect="1" noChangeArrowheads="1"/>
          </p:cNvPicPr>
          <p:nvPr/>
        </p:nvPicPr>
        <p:blipFill>
          <a:blip r:embed="rId3" cstate="print"/>
          <a:srcRect/>
          <a:stretch>
            <a:fillRect/>
          </a:stretch>
        </p:blipFill>
        <p:spPr bwMode="auto">
          <a:xfrm>
            <a:off x="76200" y="1600200"/>
            <a:ext cx="8915400" cy="4211638"/>
          </a:xfrm>
          <a:prstGeom prst="rect">
            <a:avLst/>
          </a:prstGeom>
          <a:noFill/>
        </p:spPr>
      </p:pic>
      <p:grpSp>
        <p:nvGrpSpPr>
          <p:cNvPr id="2" name="Group 10"/>
          <p:cNvGrpSpPr>
            <a:grpSpLocks/>
          </p:cNvGrpSpPr>
          <p:nvPr/>
        </p:nvGrpSpPr>
        <p:grpSpPr bwMode="auto">
          <a:xfrm>
            <a:off x="1143000" y="1020763"/>
            <a:ext cx="7010400" cy="2108200"/>
            <a:chOff x="720" y="643"/>
            <a:chExt cx="4416" cy="1328"/>
          </a:xfrm>
        </p:grpSpPr>
        <p:sp>
          <p:nvSpPr>
            <p:cNvPr id="3008523" name="AutoShape 11"/>
            <p:cNvSpPr>
              <a:spLocks noChangeArrowheads="1"/>
            </p:cNvSpPr>
            <p:nvPr/>
          </p:nvSpPr>
          <p:spPr bwMode="auto">
            <a:xfrm>
              <a:off x="720" y="864"/>
              <a:ext cx="1872" cy="1008"/>
            </a:xfrm>
            <a:prstGeom prst="wedgeRectCallout">
              <a:avLst>
                <a:gd name="adj1" fmla="val 16560"/>
                <a:gd name="adj2" fmla="val 89384"/>
              </a:avLst>
            </a:prstGeom>
            <a:solidFill>
              <a:schemeClr val="tx2"/>
            </a:solidFill>
            <a:ln w="28575">
              <a:solidFill>
                <a:srgbClr val="FFFF00"/>
              </a:solidFill>
              <a:miter lim="800000"/>
              <a:headEnd/>
              <a:tailEnd/>
            </a:ln>
            <a:effectLst/>
          </p:spPr>
          <p:txBody>
            <a:bodyPr/>
            <a:lstStyle/>
            <a:p>
              <a:pPr algn="ctr" fontAlgn="ctr"/>
              <a:r>
                <a:rPr lang="en-US" b="1">
                  <a:solidFill>
                    <a:srgbClr val="FFFF00"/>
                  </a:solidFill>
                  <a:latin typeface="Arial" charset="0"/>
                </a:rPr>
                <a:t>Milky Way – Gamma rays  from powerful cosmic ray particles smashing into  the tenuous gas between the stars.</a:t>
              </a:r>
            </a:p>
          </p:txBody>
        </p:sp>
        <p:pic>
          <p:nvPicPr>
            <p:cNvPr id="3008524" name="Picture 12" descr="particle_vs_particle"/>
            <p:cNvPicPr>
              <a:picLocks noChangeAspect="1" noChangeArrowheads="1" noCrop="1"/>
            </p:cNvPicPr>
            <p:nvPr/>
          </p:nvPicPr>
          <p:blipFill>
            <a:blip r:embed="rId4" cstate="print"/>
            <a:srcRect/>
            <a:stretch>
              <a:fillRect/>
            </a:stretch>
          </p:blipFill>
          <p:spPr bwMode="auto">
            <a:xfrm>
              <a:off x="2928" y="643"/>
              <a:ext cx="2208" cy="1328"/>
            </a:xfrm>
            <a:prstGeom prst="rect">
              <a:avLst/>
            </a:prstGeom>
            <a:noFill/>
          </p:spPr>
        </p:pic>
      </p:grpSp>
      <p:sp>
        <p:nvSpPr>
          <p:cNvPr id="3008525" name="Text Box 13"/>
          <p:cNvSpPr txBox="1">
            <a:spLocks noChangeArrowheads="1"/>
          </p:cNvSpPr>
          <p:nvPr/>
        </p:nvSpPr>
        <p:spPr bwMode="auto">
          <a:xfrm>
            <a:off x="1295400" y="228600"/>
            <a:ext cx="7239000" cy="519113"/>
          </a:xfrm>
          <a:prstGeom prst="rect">
            <a:avLst/>
          </a:prstGeom>
          <a:solidFill>
            <a:schemeClr val="bg1"/>
          </a:solidFill>
          <a:ln w="9525">
            <a:noFill/>
            <a:miter lim="800000"/>
            <a:headEnd/>
            <a:tailEnd/>
          </a:ln>
          <a:effectLst/>
        </p:spPr>
        <p:txBody>
          <a:bodyPr>
            <a:spAutoFit/>
          </a:bodyPr>
          <a:lstStyle/>
          <a:p>
            <a:pPr fontAlgn="ctr">
              <a:spcBef>
                <a:spcPct val="50000"/>
              </a:spcBef>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What’s </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going on in the gamma-ray sky?</a:t>
            </a:r>
          </a:p>
        </p:txBody>
      </p:sp>
      <p:sp>
        <p:nvSpPr>
          <p:cNvPr id="3008530" name="Text Box 18"/>
          <p:cNvSpPr txBox="1">
            <a:spLocks noChangeArrowheads="1"/>
          </p:cNvSpPr>
          <p:nvPr/>
        </p:nvSpPr>
        <p:spPr bwMode="auto">
          <a:xfrm>
            <a:off x="0" y="4114800"/>
            <a:ext cx="2286000" cy="366713"/>
          </a:xfrm>
          <a:prstGeom prst="rect">
            <a:avLst/>
          </a:prstGeom>
          <a:noFill/>
          <a:ln w="9525">
            <a:noFill/>
            <a:miter lim="800000"/>
            <a:headEnd/>
            <a:tailEnd/>
          </a:ln>
          <a:effectLst/>
        </p:spPr>
        <p:txBody>
          <a:bodyPr>
            <a:spAutoFit/>
          </a:bodyPr>
          <a:lstStyle/>
          <a:p>
            <a:pPr fontAlgn="ctr">
              <a:spcBef>
                <a:spcPct val="50000"/>
              </a:spcBef>
            </a:pPr>
            <a:endParaRPr lang="en-US">
              <a:solidFill>
                <a:srgbClr val="FFFF00"/>
              </a:solidFill>
              <a:latin typeface="Arial" charset="0"/>
            </a:endParaRPr>
          </a:p>
        </p:txBody>
      </p:sp>
      <p:grpSp>
        <p:nvGrpSpPr>
          <p:cNvPr id="3" name="Group 19"/>
          <p:cNvGrpSpPr>
            <a:grpSpLocks/>
          </p:cNvGrpSpPr>
          <p:nvPr/>
        </p:nvGrpSpPr>
        <p:grpSpPr bwMode="auto">
          <a:xfrm>
            <a:off x="6705600" y="1143000"/>
            <a:ext cx="2286000" cy="5210175"/>
            <a:chOff x="4176" y="720"/>
            <a:chExt cx="1440" cy="3282"/>
          </a:xfrm>
        </p:grpSpPr>
        <p:sp>
          <p:nvSpPr>
            <p:cNvPr id="3008532" name="Text Box 20"/>
            <p:cNvSpPr txBox="1">
              <a:spLocks noChangeArrowheads="1"/>
            </p:cNvSpPr>
            <p:nvPr/>
          </p:nvSpPr>
          <p:spPr bwMode="auto">
            <a:xfrm>
              <a:off x="4176" y="720"/>
              <a:ext cx="1440" cy="1108"/>
            </a:xfrm>
            <a:prstGeom prst="rect">
              <a:avLst/>
            </a:prstGeom>
            <a:solidFill>
              <a:schemeClr val="tx2"/>
            </a:solidFill>
            <a:ln w="19050">
              <a:solidFill>
                <a:srgbClr val="FFFF00"/>
              </a:solidFill>
              <a:miter lim="800000"/>
              <a:headEnd/>
              <a:tailEnd/>
            </a:ln>
            <a:effectLst/>
          </p:spPr>
          <p:txBody>
            <a:bodyPr>
              <a:spAutoFit/>
            </a:bodyPr>
            <a:lstStyle/>
            <a:p>
              <a:pPr fontAlgn="ctr">
                <a:spcBef>
                  <a:spcPct val="50000"/>
                </a:spcBef>
              </a:pPr>
              <a:r>
                <a:rPr lang="en-US" b="1">
                  <a:solidFill>
                    <a:srgbClr val="FFFF00"/>
                  </a:solidFill>
                  <a:latin typeface="Arial" charset="0"/>
                </a:rPr>
                <a:t>Pulsars – rapidly spinning neutron stars with enormous magnetic and electric fields</a:t>
              </a:r>
            </a:p>
          </p:txBody>
        </p:sp>
        <p:sp>
          <p:nvSpPr>
            <p:cNvPr id="3008533" name="Line 21"/>
            <p:cNvSpPr>
              <a:spLocks noChangeShapeType="1"/>
            </p:cNvSpPr>
            <p:nvPr/>
          </p:nvSpPr>
          <p:spPr bwMode="auto">
            <a:xfrm flipH="1">
              <a:off x="4464" y="1824"/>
              <a:ext cx="144" cy="432"/>
            </a:xfrm>
            <a:prstGeom prst="line">
              <a:avLst/>
            </a:prstGeom>
            <a:noFill/>
            <a:ln w="38100">
              <a:solidFill>
                <a:srgbClr val="FFFF00"/>
              </a:solidFill>
              <a:round/>
              <a:headEnd/>
              <a:tailEnd type="arrow" w="lg" len="med"/>
            </a:ln>
            <a:effectLst/>
          </p:spPr>
          <p:txBody>
            <a:bodyPr/>
            <a:lstStyle/>
            <a:p>
              <a:endParaRPr lang="en-US"/>
            </a:p>
          </p:txBody>
        </p:sp>
        <p:sp>
          <p:nvSpPr>
            <p:cNvPr id="3008534" name="Line 22"/>
            <p:cNvSpPr>
              <a:spLocks noChangeShapeType="1"/>
            </p:cNvSpPr>
            <p:nvPr/>
          </p:nvSpPr>
          <p:spPr bwMode="auto">
            <a:xfrm>
              <a:off x="5040" y="1824"/>
              <a:ext cx="336" cy="288"/>
            </a:xfrm>
            <a:prstGeom prst="line">
              <a:avLst/>
            </a:prstGeom>
            <a:noFill/>
            <a:ln w="38100">
              <a:solidFill>
                <a:srgbClr val="FFFF00"/>
              </a:solidFill>
              <a:round/>
              <a:headEnd/>
              <a:tailEnd type="arrow" w="lg" len="med"/>
            </a:ln>
            <a:effectLst/>
          </p:spPr>
          <p:txBody>
            <a:bodyPr/>
            <a:lstStyle/>
            <a:p>
              <a:endParaRPr lang="en-US"/>
            </a:p>
          </p:txBody>
        </p:sp>
        <p:sp>
          <p:nvSpPr>
            <p:cNvPr id="3008535" name="Line 23"/>
            <p:cNvSpPr>
              <a:spLocks noChangeShapeType="1"/>
            </p:cNvSpPr>
            <p:nvPr/>
          </p:nvSpPr>
          <p:spPr bwMode="auto">
            <a:xfrm>
              <a:off x="5472" y="1824"/>
              <a:ext cx="48" cy="480"/>
            </a:xfrm>
            <a:prstGeom prst="line">
              <a:avLst/>
            </a:prstGeom>
            <a:noFill/>
            <a:ln w="38100">
              <a:solidFill>
                <a:srgbClr val="FFFF00"/>
              </a:solidFill>
              <a:round/>
              <a:headEnd/>
              <a:tailEnd type="arrow" w="lg" len="med"/>
            </a:ln>
            <a:effectLst/>
          </p:spPr>
          <p:txBody>
            <a:bodyPr/>
            <a:lstStyle/>
            <a:p>
              <a:endParaRPr lang="en-US"/>
            </a:p>
          </p:txBody>
        </p:sp>
        <p:pic>
          <p:nvPicPr>
            <p:cNvPr id="3008536" name="Picture 24" descr="pulsarSmall2"/>
            <p:cNvPicPr>
              <a:picLocks noChangeAspect="1" noChangeArrowheads="1" noCrop="1"/>
            </p:cNvPicPr>
            <p:nvPr/>
          </p:nvPicPr>
          <p:blipFill>
            <a:blip r:embed="rId5" cstate="print"/>
            <a:srcRect/>
            <a:stretch>
              <a:fillRect/>
            </a:stretch>
          </p:blipFill>
          <p:spPr bwMode="auto">
            <a:xfrm>
              <a:off x="4560" y="2784"/>
              <a:ext cx="978" cy="1218"/>
            </a:xfrm>
            <a:prstGeom prst="rect">
              <a:avLst/>
            </a:prstGeom>
            <a:noFill/>
          </p:spPr>
        </p:pic>
      </p:grpSp>
      <p:sp>
        <p:nvSpPr>
          <p:cNvPr id="14" name="Text Box 5"/>
          <p:cNvSpPr txBox="1">
            <a:spLocks noChangeArrowheads="1"/>
          </p:cNvSpPr>
          <p:nvPr/>
        </p:nvSpPr>
        <p:spPr bwMode="auto">
          <a:xfrm>
            <a:off x="228600" y="5715000"/>
            <a:ext cx="8686800" cy="1015663"/>
          </a:xfrm>
          <a:prstGeom prst="rect">
            <a:avLst/>
          </a:prstGeom>
          <a:noFill/>
          <a:ln w="9525">
            <a:noFill/>
            <a:miter lim="800000"/>
            <a:headEnd/>
            <a:tailEnd/>
          </a:ln>
          <a:effectLst/>
        </p:spPr>
        <p:txBody>
          <a:bodyPr>
            <a:spAutoFit/>
          </a:bodyPr>
          <a:lstStyle/>
          <a:p>
            <a:pPr>
              <a:spcBef>
                <a:spcPts val="0"/>
              </a:spcBef>
            </a:pPr>
            <a:r>
              <a:rPr lang="en-US" sz="2000" b="1" dirty="0"/>
              <a:t>Some gamma-ray pulsars took years for EGRET to see.  </a:t>
            </a:r>
            <a:endParaRPr lang="en-US" sz="2000" b="1" dirty="0" smtClean="0"/>
          </a:p>
          <a:p>
            <a:pPr>
              <a:spcBef>
                <a:spcPts val="0"/>
              </a:spcBef>
            </a:pPr>
            <a:r>
              <a:rPr lang="en-US" sz="2000" b="1" dirty="0" smtClean="0"/>
              <a:t>The </a:t>
            </a:r>
            <a:r>
              <a:rPr lang="en-US" sz="2000" b="1" dirty="0"/>
              <a:t>LAT confirmed all the EGRET pulsars </a:t>
            </a:r>
            <a:endParaRPr lang="en-US" sz="2000" b="1" dirty="0" smtClean="0"/>
          </a:p>
          <a:p>
            <a:pPr>
              <a:spcBef>
                <a:spcPts val="0"/>
              </a:spcBef>
            </a:pPr>
            <a:r>
              <a:rPr lang="en-US" sz="2000" b="1" dirty="0" smtClean="0"/>
              <a:t>in </a:t>
            </a:r>
            <a:r>
              <a:rPr lang="en-US" sz="2000" b="1" dirty="0"/>
              <a:t>a matter of days and is now looking for more.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xit" presetSubtype="4" fill="hold" nodeType="clickEffect">
                                  <p:stCondLst>
                                    <p:cond delay="0"/>
                                  </p:stCondLst>
                                  <p:childTnLst>
                                    <p:animEffect transition="out" filter="wipe(down)">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par>
                                <p:cTn id="16" presetID="1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lide(fromBottom)">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dirty="0">
                <a:solidFill>
                  <a:srgbClr val="FFFFFF"/>
                </a:solidFill>
              </a:rPr>
              <a:t>How Do We Know</a:t>
            </a:r>
          </a:p>
        </p:txBody>
      </p:sp>
      <p:sp>
        <p:nvSpPr>
          <p:cNvPr id="57347" name="Rectangle 3"/>
          <p:cNvSpPr>
            <a:spLocks noGrp="1" noChangeArrowheads="1"/>
          </p:cNvSpPr>
          <p:nvPr>
            <p:ph type="body" sz="half" idx="1"/>
          </p:nvPr>
        </p:nvSpPr>
        <p:spPr>
          <a:xfrm>
            <a:off x="838200" y="1828800"/>
            <a:ext cx="3810000" cy="4114800"/>
          </a:xfrm>
          <a:noFill/>
        </p:spPr>
        <p:txBody>
          <a:bodyPr/>
          <a:lstStyle/>
          <a:p>
            <a:pPr>
              <a:lnSpc>
                <a:spcPct val="90000"/>
              </a:lnSpc>
            </a:pPr>
            <a:r>
              <a:rPr lang="en-US" sz="2800"/>
              <a:t>Scientists study how light and other energies interacts with different things.</a:t>
            </a:r>
          </a:p>
          <a:p>
            <a:pPr>
              <a:lnSpc>
                <a:spcPct val="90000"/>
              </a:lnSpc>
            </a:pPr>
            <a:r>
              <a:rPr lang="en-US" sz="2800"/>
              <a:t>From those observations they know that light, and any other kind of energy travels in waves.</a:t>
            </a:r>
          </a:p>
        </p:txBody>
      </p:sp>
      <p:pic>
        <p:nvPicPr>
          <p:cNvPr id="57348" name="Picture 4" descr="j0233831"/>
          <p:cNvPicPr>
            <a:picLocks noGrp="1" noChangeAspect="1" noChangeArrowheads="1"/>
          </p:cNvPicPr>
          <p:nvPr>
            <p:ph sz="half" idx="2"/>
          </p:nvPr>
        </p:nvPicPr>
        <p:blipFill>
          <a:blip r:embed="rId3" cstate="print"/>
          <a:srcRect/>
          <a:stretch>
            <a:fillRect/>
          </a:stretch>
        </p:blipFill>
        <p:spPr>
          <a:xfrm>
            <a:off x="4648200" y="3224213"/>
            <a:ext cx="3810000" cy="1627187"/>
          </a:xfrm>
          <a:noFill/>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2399" name="Picture 31" descr="big_pr_image"/>
          <p:cNvPicPr>
            <a:picLocks noChangeAspect="1" noChangeArrowheads="1"/>
          </p:cNvPicPr>
          <p:nvPr/>
        </p:nvPicPr>
        <p:blipFill>
          <a:blip r:embed="rId3" cstate="print"/>
          <a:srcRect/>
          <a:stretch>
            <a:fillRect/>
          </a:stretch>
        </p:blipFill>
        <p:spPr bwMode="auto">
          <a:xfrm>
            <a:off x="76200" y="1371600"/>
            <a:ext cx="8915400" cy="4440238"/>
          </a:xfrm>
          <a:prstGeom prst="rect">
            <a:avLst/>
          </a:prstGeom>
          <a:noFill/>
        </p:spPr>
      </p:pic>
      <p:grpSp>
        <p:nvGrpSpPr>
          <p:cNvPr id="2" name="Group 37"/>
          <p:cNvGrpSpPr>
            <a:grpSpLocks/>
          </p:cNvGrpSpPr>
          <p:nvPr/>
        </p:nvGrpSpPr>
        <p:grpSpPr bwMode="auto">
          <a:xfrm>
            <a:off x="838200" y="990600"/>
            <a:ext cx="4572000" cy="5472113"/>
            <a:chOff x="480" y="624"/>
            <a:chExt cx="2880" cy="3447"/>
          </a:xfrm>
        </p:grpSpPr>
        <p:grpSp>
          <p:nvGrpSpPr>
            <p:cNvPr id="3" name="Group 36"/>
            <p:cNvGrpSpPr>
              <a:grpSpLocks/>
            </p:cNvGrpSpPr>
            <p:nvPr/>
          </p:nvGrpSpPr>
          <p:grpSpPr bwMode="auto">
            <a:xfrm>
              <a:off x="1632" y="1488"/>
              <a:ext cx="1728" cy="2583"/>
              <a:chOff x="1632" y="1488"/>
              <a:chExt cx="1728" cy="2583"/>
            </a:xfrm>
          </p:grpSpPr>
          <p:sp>
            <p:nvSpPr>
              <p:cNvPr id="3002379" name="Text Box 11"/>
              <p:cNvSpPr txBox="1">
                <a:spLocks noChangeArrowheads="1"/>
              </p:cNvSpPr>
              <p:nvPr/>
            </p:nvSpPr>
            <p:spPr bwMode="auto">
              <a:xfrm>
                <a:off x="1968" y="2784"/>
                <a:ext cx="1392" cy="1287"/>
              </a:xfrm>
              <a:prstGeom prst="rect">
                <a:avLst/>
              </a:prstGeom>
              <a:solidFill>
                <a:schemeClr val="tx2"/>
              </a:solidFill>
              <a:ln w="28575">
                <a:solidFill>
                  <a:srgbClr val="FFFF00"/>
                </a:solidFill>
                <a:miter lim="800000"/>
                <a:headEnd/>
                <a:tailEnd/>
              </a:ln>
              <a:effectLst/>
            </p:spPr>
            <p:txBody>
              <a:bodyPr>
                <a:spAutoFit/>
              </a:bodyPr>
              <a:lstStyle/>
              <a:p>
                <a:pPr fontAlgn="ctr">
                  <a:spcBef>
                    <a:spcPct val="50000"/>
                  </a:spcBef>
                </a:pPr>
                <a:r>
                  <a:rPr lang="en-US" b="1">
                    <a:solidFill>
                      <a:srgbClr val="FFFF00"/>
                    </a:solidFill>
                    <a:latin typeface="Arial" charset="0"/>
                  </a:rPr>
                  <a:t>Blazars – supermassive black holes with huge jets of particles and radiation pointed right at Earth. </a:t>
                </a:r>
              </a:p>
            </p:txBody>
          </p:sp>
          <p:sp>
            <p:nvSpPr>
              <p:cNvPr id="3002380" name="Line 12"/>
              <p:cNvSpPr>
                <a:spLocks noChangeShapeType="1"/>
              </p:cNvSpPr>
              <p:nvPr/>
            </p:nvSpPr>
            <p:spPr bwMode="auto">
              <a:xfrm flipH="1" flipV="1">
                <a:off x="1632" y="2976"/>
                <a:ext cx="336" cy="624"/>
              </a:xfrm>
              <a:prstGeom prst="line">
                <a:avLst/>
              </a:prstGeom>
              <a:noFill/>
              <a:ln w="28575">
                <a:solidFill>
                  <a:srgbClr val="FFFF00"/>
                </a:solidFill>
                <a:round/>
                <a:headEnd/>
                <a:tailEnd type="arrow" w="lg" len="med"/>
              </a:ln>
              <a:effectLst/>
            </p:spPr>
            <p:txBody>
              <a:bodyPr/>
              <a:lstStyle/>
              <a:p>
                <a:endParaRPr lang="en-US"/>
              </a:p>
            </p:txBody>
          </p:sp>
          <p:sp>
            <p:nvSpPr>
              <p:cNvPr id="3002383" name="Line 15"/>
              <p:cNvSpPr>
                <a:spLocks noChangeShapeType="1"/>
              </p:cNvSpPr>
              <p:nvPr/>
            </p:nvSpPr>
            <p:spPr bwMode="auto">
              <a:xfrm flipH="1" flipV="1">
                <a:off x="2688" y="1488"/>
                <a:ext cx="0" cy="1296"/>
              </a:xfrm>
              <a:prstGeom prst="line">
                <a:avLst/>
              </a:prstGeom>
              <a:noFill/>
              <a:ln w="28575">
                <a:solidFill>
                  <a:srgbClr val="FFFF00"/>
                </a:solidFill>
                <a:round/>
                <a:headEnd/>
                <a:tailEnd type="arrow" w="lg" len="med"/>
              </a:ln>
              <a:effectLst/>
            </p:spPr>
            <p:txBody>
              <a:bodyPr/>
              <a:lstStyle/>
              <a:p>
                <a:endParaRPr lang="en-US"/>
              </a:p>
            </p:txBody>
          </p:sp>
        </p:grpSp>
        <p:pic>
          <p:nvPicPr>
            <p:cNvPr id="3002397" name="Picture 29" descr="EinsteinQuasar_lg"/>
            <p:cNvPicPr>
              <a:picLocks noChangeAspect="1" noChangeArrowheads="1"/>
            </p:cNvPicPr>
            <p:nvPr/>
          </p:nvPicPr>
          <p:blipFill>
            <a:blip r:embed="rId4" cstate="print"/>
            <a:srcRect/>
            <a:stretch>
              <a:fillRect/>
            </a:stretch>
          </p:blipFill>
          <p:spPr bwMode="auto">
            <a:xfrm>
              <a:off x="480" y="624"/>
              <a:ext cx="1200" cy="1200"/>
            </a:xfrm>
            <a:prstGeom prst="rect">
              <a:avLst/>
            </a:prstGeom>
            <a:noFill/>
          </p:spPr>
        </p:pic>
      </p:grpSp>
      <p:pic>
        <p:nvPicPr>
          <p:cNvPr id="3002398" name="Picture 30" descr="blh_gr_b"/>
          <p:cNvPicPr>
            <a:picLocks noChangeAspect="1" noChangeArrowheads="1"/>
          </p:cNvPicPr>
          <p:nvPr/>
        </p:nvPicPr>
        <p:blipFill>
          <a:blip r:embed="rId5" cstate="print"/>
          <a:srcRect/>
          <a:stretch>
            <a:fillRect/>
          </a:stretch>
        </p:blipFill>
        <p:spPr bwMode="auto">
          <a:xfrm>
            <a:off x="533400" y="1143000"/>
            <a:ext cx="2362200" cy="1670050"/>
          </a:xfrm>
          <a:prstGeom prst="rect">
            <a:avLst/>
          </a:prstGeom>
          <a:noFill/>
        </p:spPr>
      </p:pic>
      <p:sp>
        <p:nvSpPr>
          <p:cNvPr id="3002376" name="Text Box 8"/>
          <p:cNvSpPr txBox="1">
            <a:spLocks noChangeArrowheads="1"/>
          </p:cNvSpPr>
          <p:nvPr/>
        </p:nvSpPr>
        <p:spPr bwMode="auto">
          <a:xfrm>
            <a:off x="1676400" y="228600"/>
            <a:ext cx="6324600" cy="519113"/>
          </a:xfrm>
          <a:prstGeom prst="rect">
            <a:avLst/>
          </a:prstGeom>
          <a:solidFill>
            <a:schemeClr val="bg1"/>
          </a:solidFill>
          <a:ln w="9525">
            <a:noFill/>
            <a:miter lim="800000"/>
            <a:headEnd/>
            <a:tailEnd/>
          </a:ln>
          <a:effectLst/>
        </p:spPr>
        <p:txBody>
          <a:bodyPr>
            <a:spAutoFit/>
          </a:bodyPr>
          <a:lstStyle/>
          <a:p>
            <a:pPr fontAlgn="ctr">
              <a:spcBef>
                <a:spcPct val="50000"/>
              </a:spcBef>
            </a:pPr>
            <a:r>
              <a:rPr lang="en-US" sz="2800" b="1" dirty="0">
                <a:solidFill>
                  <a:srgbClr val="FFFFFF"/>
                </a:solidFill>
                <a:latin typeface="Arial" charset="0"/>
              </a:rPr>
              <a:t>What is new in the gamma-ray sky?</a:t>
            </a:r>
          </a:p>
        </p:txBody>
      </p:sp>
      <p:grpSp>
        <p:nvGrpSpPr>
          <p:cNvPr id="4" name="Group 43"/>
          <p:cNvGrpSpPr>
            <a:grpSpLocks/>
          </p:cNvGrpSpPr>
          <p:nvPr/>
        </p:nvGrpSpPr>
        <p:grpSpPr bwMode="auto">
          <a:xfrm>
            <a:off x="2667000" y="4038600"/>
            <a:ext cx="3352800" cy="1484313"/>
            <a:chOff x="1680" y="2544"/>
            <a:chExt cx="2112" cy="935"/>
          </a:xfrm>
        </p:grpSpPr>
        <p:sp>
          <p:nvSpPr>
            <p:cNvPr id="3002406" name="Text Box 38"/>
            <p:cNvSpPr txBox="1">
              <a:spLocks noChangeArrowheads="1"/>
            </p:cNvSpPr>
            <p:nvPr/>
          </p:nvSpPr>
          <p:spPr bwMode="auto">
            <a:xfrm>
              <a:off x="2352" y="2544"/>
              <a:ext cx="1440" cy="935"/>
            </a:xfrm>
            <a:prstGeom prst="rect">
              <a:avLst/>
            </a:prstGeom>
            <a:solidFill>
              <a:schemeClr val="tx2"/>
            </a:solidFill>
            <a:ln w="19050">
              <a:solidFill>
                <a:srgbClr val="FFFF00"/>
              </a:solidFill>
              <a:miter lim="800000"/>
              <a:headEnd/>
              <a:tailEnd/>
            </a:ln>
            <a:effectLst/>
          </p:spPr>
          <p:txBody>
            <a:bodyPr>
              <a:spAutoFit/>
            </a:bodyPr>
            <a:lstStyle/>
            <a:p>
              <a:pPr fontAlgn="ctr">
                <a:spcBef>
                  <a:spcPct val="50000"/>
                </a:spcBef>
              </a:pPr>
              <a:r>
                <a:rPr lang="en-US" b="1">
                  <a:solidFill>
                    <a:srgbClr val="FFFF00"/>
                  </a:solidFill>
                  <a:latin typeface="Arial" charset="0"/>
                </a:rPr>
                <a:t>3C454.3 - LAT saw it flare up 5 times brighter than EGRET ever measured. </a:t>
              </a:r>
            </a:p>
          </p:txBody>
        </p:sp>
        <p:sp>
          <p:nvSpPr>
            <p:cNvPr id="3002407" name="Line 39"/>
            <p:cNvSpPr>
              <a:spLocks noChangeShapeType="1"/>
            </p:cNvSpPr>
            <p:nvPr/>
          </p:nvSpPr>
          <p:spPr bwMode="auto">
            <a:xfrm flipH="1">
              <a:off x="1680" y="2784"/>
              <a:ext cx="672" cy="144"/>
            </a:xfrm>
            <a:prstGeom prst="line">
              <a:avLst/>
            </a:prstGeom>
            <a:noFill/>
            <a:ln w="28575">
              <a:solidFill>
                <a:srgbClr val="FFFF00"/>
              </a:solidFill>
              <a:round/>
              <a:headEnd/>
              <a:tailEnd type="arrow" w="lg" len="med"/>
            </a:ln>
            <a:effectLst/>
          </p:spPr>
          <p:txBody>
            <a:bodyPr/>
            <a:lstStyle/>
            <a:p>
              <a:endParaRPr lang="en-US"/>
            </a:p>
          </p:txBody>
        </p:sp>
      </p:grpSp>
      <p:grpSp>
        <p:nvGrpSpPr>
          <p:cNvPr id="5" name="Group 42"/>
          <p:cNvGrpSpPr>
            <a:grpSpLocks/>
          </p:cNvGrpSpPr>
          <p:nvPr/>
        </p:nvGrpSpPr>
        <p:grpSpPr bwMode="auto">
          <a:xfrm>
            <a:off x="4419600" y="1524000"/>
            <a:ext cx="3886200" cy="2033588"/>
            <a:chOff x="2736" y="960"/>
            <a:chExt cx="2448" cy="1281"/>
          </a:xfrm>
        </p:grpSpPr>
        <p:sp>
          <p:nvSpPr>
            <p:cNvPr id="3002408" name="Text Box 40"/>
            <p:cNvSpPr txBox="1">
              <a:spLocks noChangeArrowheads="1"/>
            </p:cNvSpPr>
            <p:nvPr/>
          </p:nvSpPr>
          <p:spPr bwMode="auto">
            <a:xfrm>
              <a:off x="3216" y="960"/>
              <a:ext cx="1968" cy="1281"/>
            </a:xfrm>
            <a:prstGeom prst="rect">
              <a:avLst/>
            </a:prstGeom>
            <a:solidFill>
              <a:schemeClr val="tx2"/>
            </a:solidFill>
            <a:ln w="19050">
              <a:solidFill>
                <a:srgbClr val="FFFF00"/>
              </a:solidFill>
              <a:miter lim="800000"/>
              <a:headEnd/>
              <a:tailEnd/>
            </a:ln>
            <a:effectLst/>
          </p:spPr>
          <p:txBody>
            <a:bodyPr>
              <a:spAutoFit/>
            </a:bodyPr>
            <a:lstStyle/>
            <a:p>
              <a:pPr fontAlgn="ctr">
                <a:spcBef>
                  <a:spcPct val="50000"/>
                </a:spcBef>
              </a:pPr>
              <a:r>
                <a:rPr lang="en-US" b="1">
                  <a:solidFill>
                    <a:srgbClr val="FFFF00"/>
                  </a:solidFill>
                  <a:latin typeface="Arial" charset="0"/>
                </a:rPr>
                <a:t>PKS 1502+106 - a blazar 10 billion light years away, never detected by EGRET, flared up overnight to become one of the brightest things in the gamma-ray sky. </a:t>
              </a:r>
            </a:p>
          </p:txBody>
        </p:sp>
        <p:sp>
          <p:nvSpPr>
            <p:cNvPr id="3002409" name="Line 41"/>
            <p:cNvSpPr>
              <a:spLocks noChangeShapeType="1"/>
            </p:cNvSpPr>
            <p:nvPr/>
          </p:nvSpPr>
          <p:spPr bwMode="auto">
            <a:xfrm flipH="1">
              <a:off x="2736" y="1296"/>
              <a:ext cx="480" cy="96"/>
            </a:xfrm>
            <a:prstGeom prst="line">
              <a:avLst/>
            </a:prstGeom>
            <a:noFill/>
            <a:ln w="28575">
              <a:solidFill>
                <a:srgbClr val="FFFF00"/>
              </a:solidFill>
              <a:round/>
              <a:headEnd/>
              <a:tailEnd type="arrow" w="lg" len="med"/>
            </a:ln>
            <a:effectLst/>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023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300239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8" presetClass="entr" presetSubtype="0" accel="5000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8"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9" dur="1000" fill="hold"/>
                                        <p:tgtEl>
                                          <p:spTgt spid="5"/>
                                        </p:tgtEl>
                                        <p:attrNameLst>
                                          <p:attrName>ppt_y</p:attrName>
                                        </p:attrNameLst>
                                      </p:cBhvr>
                                      <p:tavLst>
                                        <p:tav tm="0">
                                          <p:val>
                                            <p:strVal val="#ppt_y"/>
                                          </p:val>
                                        </p:tav>
                                        <p:tav tm="100000">
                                          <p:val>
                                            <p:strVal val="#ppt_y"/>
                                          </p:val>
                                        </p:tav>
                                      </p:tavLst>
                                    </p:anim>
                                    <p:animEffect transition="in" filter="fade">
                                      <p:cBhvr>
                                        <p:cTn id="4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5618" name="Rectangle 2"/>
          <p:cNvSpPr>
            <a:spLocks noGrp="1" noChangeArrowheads="1"/>
          </p:cNvSpPr>
          <p:nvPr>
            <p:ph type="title"/>
          </p:nvPr>
        </p:nvSpPr>
        <p:spPr/>
        <p:txBody>
          <a:bodyPr/>
          <a:lstStyle/>
          <a:p>
            <a:r>
              <a:rPr lang="en-US"/>
              <a:t>The Pulsing Sky</a:t>
            </a:r>
          </a:p>
        </p:txBody>
      </p:sp>
      <p:sp>
        <p:nvSpPr>
          <p:cNvPr id="3055619" name="Rectangle 3"/>
          <p:cNvSpPr>
            <a:spLocks noGrp="1" noChangeArrowheads="1"/>
          </p:cNvSpPr>
          <p:nvPr>
            <p:ph type="body" idx="1"/>
          </p:nvPr>
        </p:nvSpPr>
        <p:spPr/>
        <p:txBody>
          <a:bodyPr/>
          <a:lstStyle/>
          <a:p>
            <a:endParaRPr lang="en-US"/>
          </a:p>
        </p:txBody>
      </p:sp>
      <p:pic>
        <p:nvPicPr>
          <p:cNvPr id="3055620" name="Picture 4" descr="FR_PSR_map"/>
          <p:cNvPicPr>
            <a:picLocks noChangeAspect="1" noChangeArrowheads="1"/>
          </p:cNvPicPr>
          <p:nvPr/>
        </p:nvPicPr>
        <p:blipFill>
          <a:blip r:embed="rId3" cstate="print"/>
          <a:srcRect/>
          <a:stretch>
            <a:fillRect/>
          </a:stretch>
        </p:blipFill>
        <p:spPr bwMode="auto">
          <a:xfrm>
            <a:off x="0" y="1143000"/>
            <a:ext cx="9144000" cy="5486400"/>
          </a:xfrm>
          <a:prstGeom prst="rect">
            <a:avLst/>
          </a:prstGeom>
          <a:noFill/>
        </p:spPr>
      </p:pic>
      <p:sp>
        <p:nvSpPr>
          <p:cNvPr id="3055621" name="AutoShape 5"/>
          <p:cNvSpPr>
            <a:spLocks noChangeArrowheads="1"/>
          </p:cNvSpPr>
          <p:nvPr/>
        </p:nvSpPr>
        <p:spPr bwMode="auto">
          <a:xfrm>
            <a:off x="4991100" y="3444875"/>
            <a:ext cx="203200" cy="20002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chemeClr val="bg1"/>
          </a:solidFill>
          <a:ln w="9525">
            <a:noFill/>
            <a:round/>
            <a:headEnd/>
            <a:tailEnd/>
          </a:ln>
          <a:effectLst/>
        </p:spPr>
        <p:txBody>
          <a:bodyPr wrap="none" anchor="ctr"/>
          <a:lstStyle/>
          <a:p>
            <a:endParaRPr lang="en-US"/>
          </a:p>
        </p:txBody>
      </p:sp>
      <p:sp>
        <p:nvSpPr>
          <p:cNvPr id="3055622" name="AutoShape 6"/>
          <p:cNvSpPr>
            <a:spLocks noChangeArrowheads="1"/>
          </p:cNvSpPr>
          <p:nvPr/>
        </p:nvSpPr>
        <p:spPr bwMode="auto">
          <a:xfrm>
            <a:off x="2682875" y="3284538"/>
            <a:ext cx="203200" cy="20002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chemeClr val="bg1"/>
          </a:solidFill>
          <a:ln w="9525">
            <a:noFill/>
            <a:round/>
            <a:headEnd/>
            <a:tailEnd/>
          </a:ln>
          <a:effectLst/>
        </p:spPr>
        <p:txBody>
          <a:bodyPr wrap="none" anchor="ctr"/>
          <a:lstStyle/>
          <a:p>
            <a:endParaRPr lang="en-US"/>
          </a:p>
        </p:txBody>
      </p:sp>
      <p:sp>
        <p:nvSpPr>
          <p:cNvPr id="3055623" name="AutoShape 7"/>
          <p:cNvSpPr>
            <a:spLocks noChangeArrowheads="1"/>
          </p:cNvSpPr>
          <p:nvPr/>
        </p:nvSpPr>
        <p:spPr bwMode="auto">
          <a:xfrm>
            <a:off x="7138988" y="3433763"/>
            <a:ext cx="203200" cy="20002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chemeClr val="bg1"/>
          </a:solidFill>
          <a:ln w="9525">
            <a:noFill/>
            <a:round/>
            <a:headEnd/>
            <a:tailEnd/>
          </a:ln>
          <a:effectLst/>
        </p:spPr>
        <p:txBody>
          <a:bodyPr wrap="none" anchor="ctr"/>
          <a:lstStyle/>
          <a:p>
            <a:endParaRPr lang="en-US"/>
          </a:p>
        </p:txBody>
      </p:sp>
      <p:sp>
        <p:nvSpPr>
          <p:cNvPr id="3055624" name="AutoShape 8"/>
          <p:cNvSpPr>
            <a:spLocks noChangeArrowheads="1"/>
          </p:cNvSpPr>
          <p:nvPr/>
        </p:nvSpPr>
        <p:spPr bwMode="auto">
          <a:xfrm>
            <a:off x="6561138" y="3160713"/>
            <a:ext cx="184150" cy="20002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chemeClr val="bg1"/>
          </a:solidFill>
          <a:ln w="9525">
            <a:noFill/>
            <a:round/>
            <a:headEnd/>
            <a:tailEnd/>
          </a:ln>
          <a:effectLst/>
        </p:spPr>
        <p:txBody>
          <a:bodyPr wrap="none" anchor="ctr"/>
          <a:lstStyle/>
          <a:p>
            <a:endParaRPr lang="en-US"/>
          </a:p>
        </p:txBody>
      </p:sp>
      <p:sp>
        <p:nvSpPr>
          <p:cNvPr id="3055625" name="AutoShape 9"/>
          <p:cNvSpPr>
            <a:spLocks noChangeArrowheads="1"/>
          </p:cNvSpPr>
          <p:nvPr/>
        </p:nvSpPr>
        <p:spPr bwMode="auto">
          <a:xfrm>
            <a:off x="8912225" y="3540125"/>
            <a:ext cx="169863" cy="176213"/>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chemeClr val="bg1"/>
          </a:solidFill>
          <a:ln w="9525">
            <a:noFill/>
            <a:round/>
            <a:headEnd/>
            <a:tailEnd/>
          </a:ln>
          <a:effectLst/>
        </p:spPr>
        <p:txBody>
          <a:bodyPr wrap="none" anchor="ctr"/>
          <a:lstStyle/>
          <a:p>
            <a:endParaRPr lang="en-US"/>
          </a:p>
        </p:txBody>
      </p:sp>
      <p:sp>
        <p:nvSpPr>
          <p:cNvPr id="3055626" name="AutoShape 10"/>
          <p:cNvSpPr>
            <a:spLocks noChangeArrowheads="1"/>
          </p:cNvSpPr>
          <p:nvPr/>
        </p:nvSpPr>
        <p:spPr bwMode="auto">
          <a:xfrm>
            <a:off x="8728075" y="3124200"/>
            <a:ext cx="169863" cy="190500"/>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chemeClr val="bg1"/>
          </a:solidFill>
          <a:ln w="9525">
            <a:noFill/>
            <a:round/>
            <a:headEnd/>
            <a:tailEnd/>
          </a:ln>
          <a:effectLst/>
        </p:spPr>
        <p:txBody>
          <a:bodyPr wrap="none" anchor="ctr"/>
          <a:lstStyle/>
          <a:p>
            <a:endParaRPr lang="en-US"/>
          </a:p>
        </p:txBody>
      </p:sp>
      <p:sp>
        <p:nvSpPr>
          <p:cNvPr id="3055627" name="AutoShape 11"/>
          <p:cNvSpPr>
            <a:spLocks noChangeArrowheads="1"/>
          </p:cNvSpPr>
          <p:nvPr/>
        </p:nvSpPr>
        <p:spPr bwMode="auto">
          <a:xfrm>
            <a:off x="2447925" y="3340100"/>
            <a:ext cx="184150" cy="195263"/>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28" name="AutoShape 12"/>
          <p:cNvSpPr>
            <a:spLocks noChangeArrowheads="1"/>
          </p:cNvSpPr>
          <p:nvPr/>
        </p:nvSpPr>
        <p:spPr bwMode="auto">
          <a:xfrm>
            <a:off x="1603375" y="3224213"/>
            <a:ext cx="184150" cy="195262"/>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29" name="AutoShape 13"/>
          <p:cNvSpPr>
            <a:spLocks noChangeArrowheads="1"/>
          </p:cNvSpPr>
          <p:nvPr/>
        </p:nvSpPr>
        <p:spPr bwMode="auto">
          <a:xfrm>
            <a:off x="1027113" y="3209925"/>
            <a:ext cx="184150" cy="195263"/>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0" name="AutoShape 14"/>
          <p:cNvSpPr>
            <a:spLocks noChangeArrowheads="1"/>
          </p:cNvSpPr>
          <p:nvPr/>
        </p:nvSpPr>
        <p:spPr bwMode="auto">
          <a:xfrm>
            <a:off x="2641600" y="3567113"/>
            <a:ext cx="184150" cy="195262"/>
          </a:xfrm>
          <a:custGeom>
            <a:avLst/>
            <a:gdLst>
              <a:gd name="G0" fmla="+- 4469 0 0"/>
              <a:gd name="G1" fmla="+- 21600 0 4469"/>
              <a:gd name="G2" fmla="+- 21600 0 4469"/>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69" y="10800"/>
                </a:moveTo>
                <a:cubicBezTo>
                  <a:pt x="4469" y="14297"/>
                  <a:pt x="7303" y="17131"/>
                  <a:pt x="10800" y="17131"/>
                </a:cubicBezTo>
                <a:cubicBezTo>
                  <a:pt x="14297" y="17131"/>
                  <a:pt x="17131" y="14297"/>
                  <a:pt x="17131" y="10800"/>
                </a:cubicBezTo>
                <a:cubicBezTo>
                  <a:pt x="17131" y="7303"/>
                  <a:pt x="14297" y="4469"/>
                  <a:pt x="10800" y="4469"/>
                </a:cubicBezTo>
                <a:cubicBezTo>
                  <a:pt x="7303" y="4469"/>
                  <a:pt x="4469" y="7303"/>
                  <a:pt x="4469" y="10800"/>
                </a:cubicBezTo>
                <a:close/>
              </a:path>
            </a:pathLst>
          </a:custGeom>
          <a:solidFill>
            <a:srgbClr val="B5FFFF"/>
          </a:solidFill>
          <a:ln w="9525">
            <a:noFill/>
            <a:round/>
            <a:headEnd/>
            <a:tailEnd/>
          </a:ln>
          <a:effectLst/>
        </p:spPr>
        <p:txBody>
          <a:bodyPr wrap="none" anchor="ctr"/>
          <a:lstStyle/>
          <a:p>
            <a:endParaRPr lang="en-US"/>
          </a:p>
        </p:txBody>
      </p:sp>
      <p:sp>
        <p:nvSpPr>
          <p:cNvPr id="3055631" name="AutoShape 15"/>
          <p:cNvSpPr>
            <a:spLocks noChangeArrowheads="1"/>
          </p:cNvSpPr>
          <p:nvPr/>
        </p:nvSpPr>
        <p:spPr bwMode="auto">
          <a:xfrm>
            <a:off x="3770313" y="3400425"/>
            <a:ext cx="184150" cy="195263"/>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2" name="AutoShape 16"/>
          <p:cNvSpPr>
            <a:spLocks noChangeArrowheads="1"/>
          </p:cNvSpPr>
          <p:nvPr/>
        </p:nvSpPr>
        <p:spPr bwMode="auto">
          <a:xfrm>
            <a:off x="4821238" y="3384550"/>
            <a:ext cx="184150" cy="195263"/>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3" name="AutoShape 17"/>
          <p:cNvSpPr>
            <a:spLocks noChangeArrowheads="1"/>
          </p:cNvSpPr>
          <p:nvPr/>
        </p:nvSpPr>
        <p:spPr bwMode="auto">
          <a:xfrm>
            <a:off x="5578475" y="3322638"/>
            <a:ext cx="184150" cy="195262"/>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4" name="AutoShape 18"/>
          <p:cNvSpPr>
            <a:spLocks noChangeArrowheads="1"/>
          </p:cNvSpPr>
          <p:nvPr/>
        </p:nvSpPr>
        <p:spPr bwMode="auto">
          <a:xfrm>
            <a:off x="8574088" y="3022600"/>
            <a:ext cx="184150" cy="18097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5" name="AutoShape 19"/>
          <p:cNvSpPr>
            <a:spLocks noChangeArrowheads="1"/>
          </p:cNvSpPr>
          <p:nvPr/>
        </p:nvSpPr>
        <p:spPr bwMode="auto">
          <a:xfrm>
            <a:off x="8610600" y="3178175"/>
            <a:ext cx="184150" cy="18097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6" name="AutoShape 20"/>
          <p:cNvSpPr>
            <a:spLocks noChangeArrowheads="1"/>
          </p:cNvSpPr>
          <p:nvPr/>
        </p:nvSpPr>
        <p:spPr bwMode="auto">
          <a:xfrm>
            <a:off x="6629400" y="3406775"/>
            <a:ext cx="184150" cy="18097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7" name="AutoShape 21"/>
          <p:cNvSpPr>
            <a:spLocks noChangeArrowheads="1"/>
          </p:cNvSpPr>
          <p:nvPr/>
        </p:nvSpPr>
        <p:spPr bwMode="auto">
          <a:xfrm>
            <a:off x="6537325" y="3352800"/>
            <a:ext cx="184150" cy="18097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8" name="AutoShape 22"/>
          <p:cNvSpPr>
            <a:spLocks noChangeArrowheads="1"/>
          </p:cNvSpPr>
          <p:nvPr/>
        </p:nvSpPr>
        <p:spPr bwMode="auto">
          <a:xfrm>
            <a:off x="5708650" y="3395663"/>
            <a:ext cx="184150" cy="180975"/>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B5FFFF"/>
          </a:solidFill>
          <a:ln w="9525">
            <a:noFill/>
            <a:round/>
            <a:headEnd/>
            <a:tailEnd/>
          </a:ln>
          <a:effectLst/>
        </p:spPr>
        <p:txBody>
          <a:bodyPr wrap="none" anchor="ctr"/>
          <a:lstStyle/>
          <a:p>
            <a:endParaRPr lang="en-US"/>
          </a:p>
        </p:txBody>
      </p:sp>
      <p:sp>
        <p:nvSpPr>
          <p:cNvPr id="3055639" name="AutoShape 23"/>
          <p:cNvSpPr>
            <a:spLocks noChangeArrowheads="1"/>
          </p:cNvSpPr>
          <p:nvPr/>
        </p:nvSpPr>
        <p:spPr bwMode="auto">
          <a:xfrm>
            <a:off x="1316038" y="2989263"/>
            <a:ext cx="174625"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0" name="AutoShape 24"/>
          <p:cNvSpPr>
            <a:spLocks noChangeArrowheads="1"/>
          </p:cNvSpPr>
          <p:nvPr/>
        </p:nvSpPr>
        <p:spPr bwMode="auto">
          <a:xfrm>
            <a:off x="819150" y="3621088"/>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1" name="AutoShape 25"/>
          <p:cNvSpPr>
            <a:spLocks noChangeArrowheads="1"/>
          </p:cNvSpPr>
          <p:nvPr/>
        </p:nvSpPr>
        <p:spPr bwMode="auto">
          <a:xfrm>
            <a:off x="1593850" y="3338513"/>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2" name="AutoShape 26"/>
          <p:cNvSpPr>
            <a:spLocks noChangeArrowheads="1"/>
          </p:cNvSpPr>
          <p:nvPr/>
        </p:nvSpPr>
        <p:spPr bwMode="auto">
          <a:xfrm>
            <a:off x="2173288" y="3355975"/>
            <a:ext cx="169862"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3" name="AutoShape 27"/>
          <p:cNvSpPr>
            <a:spLocks noChangeArrowheads="1"/>
          </p:cNvSpPr>
          <p:nvPr/>
        </p:nvSpPr>
        <p:spPr bwMode="auto">
          <a:xfrm>
            <a:off x="2320925" y="3284538"/>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4" name="AutoShape 28"/>
          <p:cNvSpPr>
            <a:spLocks noChangeArrowheads="1"/>
          </p:cNvSpPr>
          <p:nvPr/>
        </p:nvSpPr>
        <p:spPr bwMode="auto">
          <a:xfrm>
            <a:off x="3073400" y="3451225"/>
            <a:ext cx="169863"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5" name="AutoShape 29"/>
          <p:cNvSpPr>
            <a:spLocks noChangeArrowheads="1"/>
          </p:cNvSpPr>
          <p:nvPr/>
        </p:nvSpPr>
        <p:spPr bwMode="auto">
          <a:xfrm>
            <a:off x="3344863" y="3394075"/>
            <a:ext cx="169862"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6" name="AutoShape 30"/>
          <p:cNvSpPr>
            <a:spLocks noChangeArrowheads="1"/>
          </p:cNvSpPr>
          <p:nvPr/>
        </p:nvSpPr>
        <p:spPr bwMode="auto">
          <a:xfrm>
            <a:off x="3905250" y="3411538"/>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7" name="AutoShape 31"/>
          <p:cNvSpPr>
            <a:spLocks noChangeArrowheads="1"/>
          </p:cNvSpPr>
          <p:nvPr/>
        </p:nvSpPr>
        <p:spPr bwMode="auto">
          <a:xfrm>
            <a:off x="4308475" y="3448050"/>
            <a:ext cx="169863"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8" name="AutoShape 32"/>
          <p:cNvSpPr>
            <a:spLocks noChangeArrowheads="1"/>
          </p:cNvSpPr>
          <p:nvPr/>
        </p:nvSpPr>
        <p:spPr bwMode="auto">
          <a:xfrm>
            <a:off x="4384675" y="3295650"/>
            <a:ext cx="169863"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49" name="AutoShape 33"/>
          <p:cNvSpPr>
            <a:spLocks noChangeArrowheads="1"/>
          </p:cNvSpPr>
          <p:nvPr/>
        </p:nvSpPr>
        <p:spPr bwMode="auto">
          <a:xfrm>
            <a:off x="4594225" y="3343275"/>
            <a:ext cx="169863"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50" name="AutoShape 34"/>
          <p:cNvSpPr>
            <a:spLocks noChangeArrowheads="1"/>
          </p:cNvSpPr>
          <p:nvPr/>
        </p:nvSpPr>
        <p:spPr bwMode="auto">
          <a:xfrm>
            <a:off x="5864225" y="3403600"/>
            <a:ext cx="169863"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51" name="AutoShape 35"/>
          <p:cNvSpPr>
            <a:spLocks noChangeArrowheads="1"/>
          </p:cNvSpPr>
          <p:nvPr/>
        </p:nvSpPr>
        <p:spPr bwMode="auto">
          <a:xfrm>
            <a:off x="8512175" y="3351213"/>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FF66"/>
          </a:solidFill>
          <a:ln w="9525">
            <a:noFill/>
            <a:round/>
            <a:headEnd/>
            <a:tailEnd/>
          </a:ln>
          <a:effectLst/>
        </p:spPr>
        <p:txBody>
          <a:bodyPr wrap="none" anchor="ctr"/>
          <a:lstStyle/>
          <a:p>
            <a:endParaRPr lang="en-US"/>
          </a:p>
        </p:txBody>
      </p:sp>
      <p:sp>
        <p:nvSpPr>
          <p:cNvPr id="3055652" name="AutoShape 36"/>
          <p:cNvSpPr>
            <a:spLocks noChangeArrowheads="1"/>
          </p:cNvSpPr>
          <p:nvPr/>
        </p:nvSpPr>
        <p:spPr bwMode="auto">
          <a:xfrm>
            <a:off x="8253413" y="3749675"/>
            <a:ext cx="169862"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3" name="AutoShape 37"/>
          <p:cNvSpPr>
            <a:spLocks noChangeArrowheads="1"/>
          </p:cNvSpPr>
          <p:nvPr/>
        </p:nvSpPr>
        <p:spPr bwMode="auto">
          <a:xfrm>
            <a:off x="6788150" y="4672013"/>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4" name="AutoShape 38"/>
          <p:cNvSpPr>
            <a:spLocks noChangeArrowheads="1"/>
          </p:cNvSpPr>
          <p:nvPr/>
        </p:nvSpPr>
        <p:spPr bwMode="auto">
          <a:xfrm>
            <a:off x="4197350" y="4811713"/>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5" name="AutoShape 39"/>
          <p:cNvSpPr>
            <a:spLocks noChangeArrowheads="1"/>
          </p:cNvSpPr>
          <p:nvPr/>
        </p:nvSpPr>
        <p:spPr bwMode="auto">
          <a:xfrm>
            <a:off x="2655888" y="5048250"/>
            <a:ext cx="169862"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6" name="AutoShape 40"/>
          <p:cNvSpPr>
            <a:spLocks noChangeArrowheads="1"/>
          </p:cNvSpPr>
          <p:nvPr/>
        </p:nvSpPr>
        <p:spPr bwMode="auto">
          <a:xfrm>
            <a:off x="1023938" y="3740150"/>
            <a:ext cx="169862"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7" name="AutoShape 41"/>
          <p:cNvSpPr>
            <a:spLocks noChangeArrowheads="1"/>
          </p:cNvSpPr>
          <p:nvPr/>
        </p:nvSpPr>
        <p:spPr bwMode="auto">
          <a:xfrm>
            <a:off x="4922838" y="3117850"/>
            <a:ext cx="169862" cy="166688"/>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8" name="AutoShape 42"/>
          <p:cNvSpPr>
            <a:spLocks noChangeArrowheads="1"/>
          </p:cNvSpPr>
          <p:nvPr/>
        </p:nvSpPr>
        <p:spPr bwMode="auto">
          <a:xfrm>
            <a:off x="6461125" y="2414588"/>
            <a:ext cx="169863" cy="166687"/>
          </a:xfrm>
          <a:custGeom>
            <a:avLst/>
            <a:gdLst>
              <a:gd name="G0" fmla="+- 4500 0 0"/>
              <a:gd name="G1" fmla="+- 21600 0 4500"/>
              <a:gd name="G2" fmla="+- 21600 0 45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00" y="10800"/>
                </a:moveTo>
                <a:cubicBezTo>
                  <a:pt x="4500" y="14279"/>
                  <a:pt x="7321" y="17100"/>
                  <a:pt x="10800" y="17100"/>
                </a:cubicBezTo>
                <a:cubicBezTo>
                  <a:pt x="14279" y="17100"/>
                  <a:pt x="17100" y="14279"/>
                  <a:pt x="17100" y="10800"/>
                </a:cubicBezTo>
                <a:cubicBezTo>
                  <a:pt x="17100" y="7321"/>
                  <a:pt x="14279" y="4500"/>
                  <a:pt x="10800" y="4500"/>
                </a:cubicBezTo>
                <a:cubicBezTo>
                  <a:pt x="7321" y="4500"/>
                  <a:pt x="4500" y="7321"/>
                  <a:pt x="4500" y="10800"/>
                </a:cubicBezTo>
                <a:close/>
              </a:path>
            </a:pathLst>
          </a:custGeom>
          <a:solidFill>
            <a:srgbClr val="FF3399"/>
          </a:solidFill>
          <a:ln w="9525">
            <a:noFill/>
            <a:round/>
            <a:headEnd/>
            <a:tailEnd/>
          </a:ln>
          <a:effectLst/>
        </p:spPr>
        <p:txBody>
          <a:bodyPr wrap="none" anchor="ctr"/>
          <a:lstStyle/>
          <a:p>
            <a:endParaRPr lang="en-US"/>
          </a:p>
        </p:txBody>
      </p:sp>
      <p:sp>
        <p:nvSpPr>
          <p:cNvPr id="3055659" name="Text Box 43"/>
          <p:cNvSpPr txBox="1">
            <a:spLocks noChangeArrowheads="1"/>
          </p:cNvSpPr>
          <p:nvPr/>
        </p:nvSpPr>
        <p:spPr bwMode="auto">
          <a:xfrm>
            <a:off x="7489825" y="5183188"/>
            <a:ext cx="1263650" cy="1006475"/>
          </a:xfrm>
          <a:prstGeom prst="rect">
            <a:avLst/>
          </a:prstGeom>
          <a:noFill/>
          <a:ln w="9525">
            <a:noFill/>
            <a:miter lim="800000"/>
            <a:headEnd/>
            <a:tailEnd/>
          </a:ln>
          <a:effectLst/>
        </p:spPr>
        <p:txBody>
          <a:bodyPr wrap="none">
            <a:spAutoFit/>
          </a:bodyPr>
          <a:lstStyle/>
          <a:p>
            <a:r>
              <a:rPr lang="en-US" sz="2000" b="1">
                <a:latin typeface="Times New Roman" pitchFamily="1" charset="0"/>
              </a:rPr>
              <a:t>Pulses at</a:t>
            </a:r>
          </a:p>
          <a:p>
            <a:r>
              <a:rPr lang="en-US" sz="2000" b="1">
                <a:latin typeface="Times New Roman" pitchFamily="1" charset="0"/>
              </a:rPr>
              <a:t>tenth true</a:t>
            </a:r>
          </a:p>
          <a:p>
            <a:r>
              <a:rPr lang="en-US" sz="2000" b="1">
                <a:latin typeface="Times New Roman" pitchFamily="1" charset="0"/>
              </a:rPr>
              <a:t>rate</a:t>
            </a:r>
          </a:p>
        </p:txBody>
      </p:sp>
      <p:sp>
        <p:nvSpPr>
          <p:cNvPr id="4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rgbClr val="FFFFFF"/>
                </a:solidFill>
                <a:effectLst/>
                <a:uLnTx/>
                <a:uFillTx/>
                <a:latin typeface="Tahoma" pitchFamily="34" charset="0"/>
                <a:ea typeface="Tahoma" pitchFamily="34" charset="0"/>
                <a:cs typeface="Tahoma" pitchFamily="34" charset="0"/>
              </a:rPr>
              <a:t>Finding Pulsars </a:t>
            </a:r>
            <a:endParaRPr kumimoji="0" lang="en-US" sz="4400" b="0" i="0" u="none" strike="noStrike" kern="1200" cap="none" spc="0" normalizeH="0" baseline="0" noProof="0" dirty="0">
              <a:ln>
                <a:noFill/>
              </a:ln>
              <a:solidFill>
                <a:srgbClr val="FFFFFF"/>
              </a:solidFill>
              <a:effectLst/>
              <a:uLnTx/>
              <a:uFillTx/>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childTnLst>
                                    <p:anim calcmode="discrete" valueType="str">
                                      <p:cBhvr>
                                        <p:cTn id="6" dur="1020" fill="hold"/>
                                        <p:tgtEl>
                                          <p:spTgt spid="3055621"/>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childTnLst>
                                    <p:anim calcmode="discrete" valueType="str">
                                      <p:cBhvr>
                                        <p:cTn id="8" dur="395" fill="hold"/>
                                        <p:tgtEl>
                                          <p:spTgt spid="3055622"/>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grpId="0" nodeType="withEffect">
                                  <p:stCondLst>
                                    <p:cond delay="0"/>
                                  </p:stCondLst>
                                  <p:childTnLst>
                                    <p:anim calcmode="discrete" valueType="str">
                                      <p:cBhvr>
                                        <p:cTn id="10" dur="890" fill="hold"/>
                                        <p:tgtEl>
                                          <p:spTgt spid="3055623"/>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hold" grpId="0" nodeType="withEffect">
                                  <p:stCondLst>
                                    <p:cond delay="0"/>
                                  </p:stCondLst>
                                  <p:childTnLst>
                                    <p:anim calcmode="discrete" valueType="str">
                                      <p:cBhvr>
                                        <p:cTn id="12" dur="1970" fill="hold"/>
                                        <p:tgtEl>
                                          <p:spTgt spid="3055624"/>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grpId="0" nodeType="withEffect">
                                  <p:stCondLst>
                                    <p:cond delay="0"/>
                                  </p:stCondLst>
                                  <p:childTnLst>
                                    <p:anim calcmode="discrete" valueType="str">
                                      <p:cBhvr>
                                        <p:cTn id="14" dur="330" fill="hold"/>
                                        <p:tgtEl>
                                          <p:spTgt spid="3055625"/>
                                        </p:tgtEl>
                                        <p:attrNameLst>
                                          <p:attrName>style.visibility</p:attrName>
                                        </p:attrNameLst>
                                      </p:cBhvr>
                                      <p:tavLst>
                                        <p:tav tm="0">
                                          <p:val>
                                            <p:strVal val="hidden"/>
                                          </p:val>
                                        </p:tav>
                                        <p:tav tm="50000">
                                          <p:val>
                                            <p:strVal val="visible"/>
                                          </p:val>
                                        </p:tav>
                                      </p:tavLst>
                                    </p:anim>
                                  </p:childTnLst>
                                </p:cTn>
                              </p:par>
                              <p:par>
                                <p:cTn id="15" presetID="35" presetClass="emph" presetSubtype="0" repeatCount="indefinite" fill="hold" grpId="0" nodeType="withEffect">
                                  <p:stCondLst>
                                    <p:cond delay="0"/>
                                  </p:stCondLst>
                                  <p:childTnLst>
                                    <p:anim calcmode="discrete" valueType="str">
                                      <p:cBhvr>
                                        <p:cTn id="16" dur="2370" fill="hold"/>
                                        <p:tgtEl>
                                          <p:spTgt spid="3055626"/>
                                        </p:tgtEl>
                                        <p:attrNameLst>
                                          <p:attrName>style.visibility</p:attrName>
                                        </p:attrNameLst>
                                      </p:cBhvr>
                                      <p:tavLst>
                                        <p:tav tm="0">
                                          <p:val>
                                            <p:strVal val="hidden"/>
                                          </p:val>
                                        </p:tav>
                                        <p:tav tm="50000">
                                          <p:val>
                                            <p:strVal val="visible"/>
                                          </p:val>
                                        </p:tav>
                                      </p:tavLst>
                                    </p:anim>
                                  </p:childTnLst>
                                </p:cTn>
                              </p:par>
                              <p:par>
                                <p:cTn id="17" presetID="35" presetClass="emph" presetSubtype="0" repeatCount="indefinite" fill="hold" grpId="0" nodeType="withEffect">
                                  <p:stCondLst>
                                    <p:cond delay="0"/>
                                  </p:stCondLst>
                                  <p:childTnLst>
                                    <p:anim calcmode="discrete" valueType="str">
                                      <p:cBhvr>
                                        <p:cTn id="18" dur="1040" fill="hold"/>
                                        <p:tgtEl>
                                          <p:spTgt spid="3055627"/>
                                        </p:tgtEl>
                                        <p:attrNameLst>
                                          <p:attrName>style.visibility</p:attrName>
                                        </p:attrNameLst>
                                      </p:cBhvr>
                                      <p:tavLst>
                                        <p:tav tm="0">
                                          <p:val>
                                            <p:strVal val="hidden"/>
                                          </p:val>
                                        </p:tav>
                                        <p:tav tm="50000">
                                          <p:val>
                                            <p:strVal val="visible"/>
                                          </p:val>
                                        </p:tav>
                                      </p:tavLst>
                                    </p:anim>
                                  </p:childTnLst>
                                </p:cTn>
                              </p:par>
                              <p:par>
                                <p:cTn id="19" presetID="35" presetClass="emph" presetSubtype="0" repeatCount="indefinite" fill="hold" grpId="0" nodeType="withEffect">
                                  <p:stCondLst>
                                    <p:cond delay="0"/>
                                  </p:stCondLst>
                                  <p:childTnLst>
                                    <p:anim calcmode="discrete" valueType="str">
                                      <p:cBhvr>
                                        <p:cTn id="20" dur="516" fill="hold"/>
                                        <p:tgtEl>
                                          <p:spTgt spid="3055628"/>
                                        </p:tgtEl>
                                        <p:attrNameLst>
                                          <p:attrName>style.visibility</p:attrName>
                                        </p:attrNameLst>
                                      </p:cBhvr>
                                      <p:tavLst>
                                        <p:tav tm="0">
                                          <p:val>
                                            <p:strVal val="hidden"/>
                                          </p:val>
                                        </p:tav>
                                        <p:tav tm="50000">
                                          <p:val>
                                            <p:strVal val="visible"/>
                                          </p:val>
                                        </p:tav>
                                      </p:tavLst>
                                    </p:anim>
                                  </p:childTnLst>
                                </p:cTn>
                              </p:par>
                              <p:par>
                                <p:cTn id="21" presetID="35" presetClass="emph" presetSubtype="0" repeatCount="indefinite" fill="hold" grpId="0" nodeType="withEffect">
                                  <p:stCondLst>
                                    <p:cond delay="0"/>
                                  </p:stCondLst>
                                  <p:childTnLst>
                                    <p:anim calcmode="discrete" valueType="str">
                                      <p:cBhvr>
                                        <p:cTn id="22" dur="656" fill="hold"/>
                                        <p:tgtEl>
                                          <p:spTgt spid="3055629"/>
                                        </p:tgtEl>
                                        <p:attrNameLst>
                                          <p:attrName>style.visibility</p:attrName>
                                        </p:attrNameLst>
                                      </p:cBhvr>
                                      <p:tavLst>
                                        <p:tav tm="0">
                                          <p:val>
                                            <p:strVal val="hidden"/>
                                          </p:val>
                                        </p:tav>
                                        <p:tav tm="50000">
                                          <p:val>
                                            <p:strVal val="visible"/>
                                          </p:val>
                                        </p:tav>
                                      </p:tavLst>
                                    </p:anim>
                                  </p:childTnLst>
                                </p:cTn>
                              </p:par>
                              <p:par>
                                <p:cTn id="23" presetID="35" presetClass="emph" presetSubtype="0" repeatCount="indefinite" fill="hold" grpId="0" nodeType="withEffect">
                                  <p:stCondLst>
                                    <p:cond delay="0"/>
                                  </p:stCondLst>
                                  <p:childTnLst>
                                    <p:anim calcmode="discrete" valueType="str">
                                      <p:cBhvr>
                                        <p:cTn id="24" dur="961" fill="hold"/>
                                        <p:tgtEl>
                                          <p:spTgt spid="3055630"/>
                                        </p:tgtEl>
                                        <p:attrNameLst>
                                          <p:attrName>style.visibility</p:attrName>
                                        </p:attrNameLst>
                                      </p:cBhvr>
                                      <p:tavLst>
                                        <p:tav tm="0">
                                          <p:val>
                                            <p:strVal val="hidden"/>
                                          </p:val>
                                        </p:tav>
                                        <p:tav tm="50000">
                                          <p:val>
                                            <p:strVal val="visible"/>
                                          </p:val>
                                        </p:tav>
                                      </p:tavLst>
                                    </p:anim>
                                  </p:childTnLst>
                                </p:cTn>
                              </p:par>
                              <p:par>
                                <p:cTn id="25" presetID="35" presetClass="emph" presetSubtype="0" repeatCount="indefinite" fill="hold" grpId="0" nodeType="withEffect">
                                  <p:stCondLst>
                                    <p:cond delay="0"/>
                                  </p:stCondLst>
                                  <p:childTnLst>
                                    <p:anim calcmode="discrete" valueType="str">
                                      <p:cBhvr>
                                        <p:cTn id="26" dur="619" fill="hold"/>
                                        <p:tgtEl>
                                          <p:spTgt spid="3055631"/>
                                        </p:tgtEl>
                                        <p:attrNameLst>
                                          <p:attrName>style.visibility</p:attrName>
                                        </p:attrNameLst>
                                      </p:cBhvr>
                                      <p:tavLst>
                                        <p:tav tm="0">
                                          <p:val>
                                            <p:strVal val="hidden"/>
                                          </p:val>
                                        </p:tav>
                                        <p:tav tm="50000">
                                          <p:val>
                                            <p:strVal val="visible"/>
                                          </p:val>
                                        </p:tav>
                                      </p:tavLst>
                                    </p:anim>
                                  </p:childTnLst>
                                </p:cTn>
                              </p:par>
                              <p:par>
                                <p:cTn id="27" presetID="35" presetClass="emph" presetSubtype="0" repeatCount="indefinite" fill="hold" grpId="0" nodeType="withEffect">
                                  <p:stCondLst>
                                    <p:cond delay="0"/>
                                  </p:stCondLst>
                                  <p:childTnLst>
                                    <p:anim calcmode="discrete" valueType="str">
                                      <p:cBhvr>
                                        <p:cTn id="28" dur="747" fill="hold"/>
                                        <p:tgtEl>
                                          <p:spTgt spid="3055632"/>
                                        </p:tgtEl>
                                        <p:attrNameLst>
                                          <p:attrName>style.visibility</p:attrName>
                                        </p:attrNameLst>
                                      </p:cBhvr>
                                      <p:tavLst>
                                        <p:tav tm="0">
                                          <p:val>
                                            <p:strVal val="hidden"/>
                                          </p:val>
                                        </p:tav>
                                        <p:tav tm="50000">
                                          <p:val>
                                            <p:strVal val="visible"/>
                                          </p:val>
                                        </p:tav>
                                      </p:tavLst>
                                    </p:anim>
                                  </p:childTnLst>
                                </p:cTn>
                              </p:par>
                              <p:par>
                                <p:cTn id="29" presetID="35" presetClass="emph" presetSubtype="0" repeatCount="indefinite" fill="hold" grpId="0" nodeType="withEffect">
                                  <p:stCondLst>
                                    <p:cond delay="0"/>
                                  </p:stCondLst>
                                  <p:childTnLst>
                                    <p:anim calcmode="discrete" valueType="str">
                                      <p:cBhvr>
                                        <p:cTn id="30" dur="889" fill="hold"/>
                                        <p:tgtEl>
                                          <p:spTgt spid="3055633"/>
                                        </p:tgtEl>
                                        <p:attrNameLst>
                                          <p:attrName>style.visibility</p:attrName>
                                        </p:attrNameLst>
                                      </p:cBhvr>
                                      <p:tavLst>
                                        <p:tav tm="0">
                                          <p:val>
                                            <p:strVal val="hidden"/>
                                          </p:val>
                                        </p:tav>
                                        <p:tav tm="50000">
                                          <p:val>
                                            <p:strVal val="visible"/>
                                          </p:val>
                                        </p:tav>
                                      </p:tavLst>
                                    </p:anim>
                                  </p:childTnLst>
                                </p:cTn>
                              </p:par>
                              <p:par>
                                <p:cTn id="31" presetID="35" presetClass="emph" presetSubtype="0" repeatCount="indefinite" fill="hold" grpId="0" nodeType="withEffect">
                                  <p:stCondLst>
                                    <p:cond delay="0"/>
                                  </p:stCondLst>
                                  <p:childTnLst>
                                    <p:anim calcmode="discrete" valueType="str">
                                      <p:cBhvr>
                                        <p:cTn id="32" dur="3850" fill="hold"/>
                                        <p:tgtEl>
                                          <p:spTgt spid="3055634"/>
                                        </p:tgtEl>
                                        <p:attrNameLst>
                                          <p:attrName>style.visibility</p:attrName>
                                        </p:attrNameLst>
                                      </p:cBhvr>
                                      <p:tavLst>
                                        <p:tav tm="0">
                                          <p:val>
                                            <p:strVal val="hidden"/>
                                          </p:val>
                                        </p:tav>
                                        <p:tav tm="50000">
                                          <p:val>
                                            <p:strVal val="visible"/>
                                          </p:val>
                                        </p:tav>
                                      </p:tavLst>
                                    </p:anim>
                                  </p:childTnLst>
                                </p:cTn>
                              </p:par>
                              <p:par>
                                <p:cTn id="33" presetID="35" presetClass="emph" presetSubtype="0" repeatCount="indefinite" fill="hold" grpId="0" nodeType="withEffect">
                                  <p:stCondLst>
                                    <p:cond delay="0"/>
                                  </p:stCondLst>
                                  <p:childTnLst>
                                    <p:anim calcmode="discrete" valueType="str">
                                      <p:cBhvr>
                                        <p:cTn id="34" dur="2880" fill="hold"/>
                                        <p:tgtEl>
                                          <p:spTgt spid="3055635"/>
                                        </p:tgtEl>
                                        <p:attrNameLst>
                                          <p:attrName>style.visibility</p:attrName>
                                        </p:attrNameLst>
                                      </p:cBhvr>
                                      <p:tavLst>
                                        <p:tav tm="0">
                                          <p:val>
                                            <p:strVal val="hidden"/>
                                          </p:val>
                                        </p:tav>
                                        <p:tav tm="50000">
                                          <p:val>
                                            <p:strVal val="visible"/>
                                          </p:val>
                                        </p:tav>
                                      </p:tavLst>
                                    </p:anim>
                                  </p:childTnLst>
                                </p:cTn>
                              </p:par>
                              <p:par>
                                <p:cTn id="35" presetID="35" presetClass="emph" presetSubtype="0" repeatCount="indefinite" fill="hold" grpId="0" nodeType="withEffect">
                                  <p:stCondLst>
                                    <p:cond delay="0"/>
                                  </p:stCondLst>
                                  <p:childTnLst>
                                    <p:anim calcmode="discrete" valueType="str">
                                      <p:cBhvr>
                                        <p:cTn id="36" dur="910" fill="hold"/>
                                        <p:tgtEl>
                                          <p:spTgt spid="3055636"/>
                                        </p:tgtEl>
                                        <p:attrNameLst>
                                          <p:attrName>style.visibility</p:attrName>
                                        </p:attrNameLst>
                                      </p:cBhvr>
                                      <p:tavLst>
                                        <p:tav tm="0">
                                          <p:val>
                                            <p:strVal val="hidden"/>
                                          </p:val>
                                        </p:tav>
                                        <p:tav tm="50000">
                                          <p:val>
                                            <p:strVal val="visible"/>
                                          </p:val>
                                        </p:tav>
                                      </p:tavLst>
                                    </p:anim>
                                  </p:childTnLst>
                                </p:cTn>
                              </p:par>
                              <p:par>
                                <p:cTn id="37" presetID="35" presetClass="emph" presetSubtype="0" repeatCount="indefinite" fill="hold" grpId="0" nodeType="withEffect">
                                  <p:stCondLst>
                                    <p:cond delay="0"/>
                                  </p:stCondLst>
                                  <p:childTnLst>
                                    <p:anim calcmode="discrete" valueType="str">
                                      <p:cBhvr>
                                        <p:cTn id="38" dur="1240" fill="hold"/>
                                        <p:tgtEl>
                                          <p:spTgt spid="3055637"/>
                                        </p:tgtEl>
                                        <p:attrNameLst>
                                          <p:attrName>style.visibility</p:attrName>
                                        </p:attrNameLst>
                                      </p:cBhvr>
                                      <p:tavLst>
                                        <p:tav tm="0">
                                          <p:val>
                                            <p:strVal val="hidden"/>
                                          </p:val>
                                        </p:tav>
                                        <p:tav tm="50000">
                                          <p:val>
                                            <p:strVal val="visible"/>
                                          </p:val>
                                        </p:tav>
                                      </p:tavLst>
                                    </p:anim>
                                  </p:childTnLst>
                                </p:cTn>
                              </p:par>
                              <p:par>
                                <p:cTn id="39" presetID="35" presetClass="emph" presetSubtype="0" repeatCount="indefinite" fill="hold" grpId="0" nodeType="withEffect">
                                  <p:stCondLst>
                                    <p:cond delay="0"/>
                                  </p:stCondLst>
                                  <p:childTnLst>
                                    <p:anim calcmode="discrete" valueType="str">
                                      <p:cBhvr>
                                        <p:cTn id="40" dur="890" fill="hold"/>
                                        <p:tgtEl>
                                          <p:spTgt spid="3055638"/>
                                        </p:tgtEl>
                                        <p:attrNameLst>
                                          <p:attrName>style.visibility</p:attrName>
                                        </p:attrNameLst>
                                      </p:cBhvr>
                                      <p:tavLst>
                                        <p:tav tm="0">
                                          <p:val>
                                            <p:strVal val="hidden"/>
                                          </p:val>
                                        </p:tav>
                                        <p:tav tm="50000">
                                          <p:val>
                                            <p:strVal val="visible"/>
                                          </p:val>
                                        </p:tav>
                                      </p:tavLst>
                                    </p:anim>
                                  </p:childTnLst>
                                </p:cTn>
                              </p:par>
                              <p:par>
                                <p:cTn id="41" presetID="35" presetClass="emph" presetSubtype="0" repeatCount="indefinite" fill="hold" grpId="0" nodeType="withEffect">
                                  <p:stCondLst>
                                    <p:cond delay="0"/>
                                  </p:stCondLst>
                                  <p:childTnLst>
                                    <p:anim calcmode="discrete" valueType="str">
                                      <p:cBhvr>
                                        <p:cTn id="42" dur="3160" fill="hold"/>
                                        <p:tgtEl>
                                          <p:spTgt spid="3055639"/>
                                        </p:tgtEl>
                                        <p:attrNameLst>
                                          <p:attrName>style.visibility</p:attrName>
                                        </p:attrNameLst>
                                      </p:cBhvr>
                                      <p:tavLst>
                                        <p:tav tm="0">
                                          <p:val>
                                            <p:strVal val="hidden"/>
                                          </p:val>
                                        </p:tav>
                                        <p:tav tm="50000">
                                          <p:val>
                                            <p:strVal val="visible"/>
                                          </p:val>
                                        </p:tav>
                                      </p:tavLst>
                                    </p:anim>
                                  </p:childTnLst>
                                </p:cTn>
                              </p:par>
                              <p:par>
                                <p:cTn id="43" presetID="35" presetClass="emph" presetSubtype="0" repeatCount="indefinite" fill="hold" grpId="0" nodeType="withEffect">
                                  <p:stCondLst>
                                    <p:cond delay="0"/>
                                  </p:stCondLst>
                                  <p:childTnLst>
                                    <p:anim calcmode="discrete" valueType="str">
                                      <p:cBhvr>
                                        <p:cTn id="44" dur="4410" fill="hold"/>
                                        <p:tgtEl>
                                          <p:spTgt spid="3055640"/>
                                        </p:tgtEl>
                                        <p:attrNameLst>
                                          <p:attrName>style.visibility</p:attrName>
                                        </p:attrNameLst>
                                      </p:cBhvr>
                                      <p:tavLst>
                                        <p:tav tm="0">
                                          <p:val>
                                            <p:strVal val="hidden"/>
                                          </p:val>
                                        </p:tav>
                                        <p:tav tm="50000">
                                          <p:val>
                                            <p:strVal val="visible"/>
                                          </p:val>
                                        </p:tav>
                                      </p:tavLst>
                                    </p:anim>
                                  </p:childTnLst>
                                </p:cTn>
                              </p:par>
                              <p:par>
                                <p:cTn id="45" presetID="35" presetClass="emph" presetSubtype="0" repeatCount="indefinite" fill="hold" grpId="0" nodeType="withEffect">
                                  <p:stCondLst>
                                    <p:cond delay="0"/>
                                  </p:stCondLst>
                                  <p:childTnLst>
                                    <p:anim calcmode="discrete" valueType="str">
                                      <p:cBhvr>
                                        <p:cTn id="46" dur="810" fill="hold"/>
                                        <p:tgtEl>
                                          <p:spTgt spid="3055641"/>
                                        </p:tgtEl>
                                        <p:attrNameLst>
                                          <p:attrName>style.visibility</p:attrName>
                                        </p:attrNameLst>
                                      </p:cBhvr>
                                      <p:tavLst>
                                        <p:tav tm="0">
                                          <p:val>
                                            <p:strVal val="hidden"/>
                                          </p:val>
                                        </p:tav>
                                        <p:tav tm="50000">
                                          <p:val>
                                            <p:strVal val="visible"/>
                                          </p:val>
                                        </p:tav>
                                      </p:tavLst>
                                    </p:anim>
                                  </p:childTnLst>
                                </p:cTn>
                              </p:par>
                              <p:par>
                                <p:cTn id="47" presetID="35" presetClass="emph" presetSubtype="0" repeatCount="indefinite" fill="hold" grpId="0" nodeType="withEffect">
                                  <p:stCondLst>
                                    <p:cond delay="0"/>
                                  </p:stCondLst>
                                  <p:childTnLst>
                                    <p:anim calcmode="discrete" valueType="str">
                                      <p:cBhvr>
                                        <p:cTn id="48" dur="720" fill="hold"/>
                                        <p:tgtEl>
                                          <p:spTgt spid="3055642"/>
                                        </p:tgtEl>
                                        <p:attrNameLst>
                                          <p:attrName>style.visibility</p:attrName>
                                        </p:attrNameLst>
                                      </p:cBhvr>
                                      <p:tavLst>
                                        <p:tav tm="0">
                                          <p:val>
                                            <p:strVal val="hidden"/>
                                          </p:val>
                                        </p:tav>
                                        <p:tav tm="50000">
                                          <p:val>
                                            <p:strVal val="visible"/>
                                          </p:val>
                                        </p:tav>
                                      </p:tavLst>
                                    </p:anim>
                                  </p:childTnLst>
                                </p:cTn>
                              </p:par>
                              <p:par>
                                <p:cTn id="49" presetID="35" presetClass="emph" presetSubtype="0" repeatCount="indefinite" fill="hold" grpId="0" nodeType="withEffect">
                                  <p:stCondLst>
                                    <p:cond delay="0"/>
                                  </p:stCondLst>
                                  <p:childTnLst>
                                    <p:anim calcmode="discrete" valueType="str">
                                      <p:cBhvr>
                                        <p:cTn id="50" dur="2650" fill="hold"/>
                                        <p:tgtEl>
                                          <p:spTgt spid="3055643"/>
                                        </p:tgtEl>
                                        <p:attrNameLst>
                                          <p:attrName>style.visibility</p:attrName>
                                        </p:attrNameLst>
                                      </p:cBhvr>
                                      <p:tavLst>
                                        <p:tav tm="0">
                                          <p:val>
                                            <p:strVal val="hidden"/>
                                          </p:val>
                                        </p:tav>
                                        <p:tav tm="50000">
                                          <p:val>
                                            <p:strVal val="visible"/>
                                          </p:val>
                                        </p:tav>
                                      </p:tavLst>
                                    </p:anim>
                                  </p:childTnLst>
                                </p:cTn>
                              </p:par>
                              <p:par>
                                <p:cTn id="51" presetID="35" presetClass="emph" presetSubtype="0" repeatCount="indefinite" fill="hold" grpId="0" nodeType="withEffect">
                                  <p:stCondLst>
                                    <p:cond delay="0"/>
                                  </p:stCondLst>
                                  <p:childTnLst>
                                    <p:anim calcmode="discrete" valueType="str">
                                      <p:cBhvr>
                                        <p:cTn id="52" dur="2900" fill="hold"/>
                                        <p:tgtEl>
                                          <p:spTgt spid="3055644"/>
                                        </p:tgtEl>
                                        <p:attrNameLst>
                                          <p:attrName>style.visibility</p:attrName>
                                        </p:attrNameLst>
                                      </p:cBhvr>
                                      <p:tavLst>
                                        <p:tav tm="0">
                                          <p:val>
                                            <p:strVal val="hidden"/>
                                          </p:val>
                                        </p:tav>
                                        <p:tav tm="50000">
                                          <p:val>
                                            <p:strVal val="visible"/>
                                          </p:val>
                                        </p:tav>
                                      </p:tavLst>
                                    </p:anim>
                                  </p:childTnLst>
                                </p:cTn>
                              </p:par>
                              <p:par>
                                <p:cTn id="53" presetID="35" presetClass="emph" presetSubtype="0" repeatCount="indefinite" fill="hold" grpId="0" nodeType="withEffect">
                                  <p:stCondLst>
                                    <p:cond delay="0"/>
                                  </p:stCondLst>
                                  <p:childTnLst>
                                    <p:anim calcmode="discrete" valueType="str">
                                      <p:cBhvr>
                                        <p:cTn id="54" dur="1070" fill="hold"/>
                                        <p:tgtEl>
                                          <p:spTgt spid="3055645"/>
                                        </p:tgtEl>
                                        <p:attrNameLst>
                                          <p:attrName>style.visibility</p:attrName>
                                        </p:attrNameLst>
                                      </p:cBhvr>
                                      <p:tavLst>
                                        <p:tav tm="0">
                                          <p:val>
                                            <p:strVal val="hidden"/>
                                          </p:val>
                                        </p:tav>
                                        <p:tav tm="50000">
                                          <p:val>
                                            <p:strVal val="visible"/>
                                          </p:val>
                                        </p:tav>
                                      </p:tavLst>
                                    </p:anim>
                                  </p:childTnLst>
                                </p:cTn>
                              </p:par>
                              <p:par>
                                <p:cTn id="55" presetID="35" presetClass="emph" presetSubtype="0" repeatCount="indefinite" fill="hold" grpId="0" nodeType="withEffect">
                                  <p:stCondLst>
                                    <p:cond delay="0"/>
                                  </p:stCondLst>
                                  <p:childTnLst>
                                    <p:anim calcmode="discrete" valueType="str">
                                      <p:cBhvr>
                                        <p:cTn id="56" dur="1100" fill="hold"/>
                                        <p:tgtEl>
                                          <p:spTgt spid="3055646"/>
                                        </p:tgtEl>
                                        <p:attrNameLst>
                                          <p:attrName>style.visibility</p:attrName>
                                        </p:attrNameLst>
                                      </p:cBhvr>
                                      <p:tavLst>
                                        <p:tav tm="0">
                                          <p:val>
                                            <p:strVal val="hidden"/>
                                          </p:val>
                                        </p:tav>
                                        <p:tav tm="50000">
                                          <p:val>
                                            <p:strVal val="visible"/>
                                          </p:val>
                                        </p:tav>
                                      </p:tavLst>
                                    </p:anim>
                                  </p:childTnLst>
                                </p:cTn>
                              </p:par>
                              <p:par>
                                <p:cTn id="57" presetID="35" presetClass="emph" presetSubtype="0" repeatCount="indefinite" fill="hold" grpId="0" nodeType="withEffect">
                                  <p:stCondLst>
                                    <p:cond delay="0"/>
                                  </p:stCondLst>
                                  <p:childTnLst>
                                    <p:anim calcmode="discrete" valueType="str">
                                      <p:cBhvr>
                                        <p:cTn id="58" dur="1470" fill="hold"/>
                                        <p:tgtEl>
                                          <p:spTgt spid="3055647"/>
                                        </p:tgtEl>
                                        <p:attrNameLst>
                                          <p:attrName>style.visibility</p:attrName>
                                        </p:attrNameLst>
                                      </p:cBhvr>
                                      <p:tavLst>
                                        <p:tav tm="0">
                                          <p:val>
                                            <p:strVal val="hidden"/>
                                          </p:val>
                                        </p:tav>
                                        <p:tav tm="50000">
                                          <p:val>
                                            <p:strVal val="visible"/>
                                          </p:val>
                                        </p:tav>
                                      </p:tavLst>
                                    </p:anim>
                                  </p:childTnLst>
                                </p:cTn>
                              </p:par>
                              <p:par>
                                <p:cTn id="59" presetID="35" presetClass="emph" presetSubtype="0" repeatCount="indefinite" fill="hold" grpId="0" nodeType="withEffect">
                                  <p:stCondLst>
                                    <p:cond delay="0"/>
                                  </p:stCondLst>
                                  <p:childTnLst>
                                    <p:anim calcmode="discrete" valueType="str">
                                      <p:cBhvr>
                                        <p:cTn id="60" dur="4140" fill="hold"/>
                                        <p:tgtEl>
                                          <p:spTgt spid="3055648"/>
                                        </p:tgtEl>
                                        <p:attrNameLst>
                                          <p:attrName>style.visibility</p:attrName>
                                        </p:attrNameLst>
                                      </p:cBhvr>
                                      <p:tavLst>
                                        <p:tav tm="0">
                                          <p:val>
                                            <p:strVal val="hidden"/>
                                          </p:val>
                                        </p:tav>
                                        <p:tav tm="50000">
                                          <p:val>
                                            <p:strVal val="visible"/>
                                          </p:val>
                                        </p:tav>
                                      </p:tavLst>
                                    </p:anim>
                                  </p:childTnLst>
                                </p:cTn>
                              </p:par>
                              <p:par>
                                <p:cTn id="61" presetID="35" presetClass="emph" presetSubtype="0" repeatCount="indefinite" fill="hold" grpId="0" nodeType="withEffect">
                                  <p:stCondLst>
                                    <p:cond delay="0"/>
                                  </p:stCondLst>
                                  <p:childTnLst>
                                    <p:anim calcmode="discrete" valueType="str">
                                      <p:cBhvr>
                                        <p:cTn id="62" dur="1970" fill="hold"/>
                                        <p:tgtEl>
                                          <p:spTgt spid="3055649"/>
                                        </p:tgtEl>
                                        <p:attrNameLst>
                                          <p:attrName>style.visibility</p:attrName>
                                        </p:attrNameLst>
                                      </p:cBhvr>
                                      <p:tavLst>
                                        <p:tav tm="0">
                                          <p:val>
                                            <p:strVal val="hidden"/>
                                          </p:val>
                                        </p:tav>
                                        <p:tav tm="50000">
                                          <p:val>
                                            <p:strVal val="visible"/>
                                          </p:val>
                                        </p:tav>
                                      </p:tavLst>
                                    </p:anim>
                                  </p:childTnLst>
                                </p:cTn>
                              </p:par>
                              <p:par>
                                <p:cTn id="63" presetID="35" presetClass="emph" presetSubtype="0" repeatCount="indefinite" fill="hold" grpId="0" nodeType="withEffect">
                                  <p:stCondLst>
                                    <p:cond delay="0"/>
                                  </p:stCondLst>
                                  <p:childTnLst>
                                    <p:anim calcmode="discrete" valueType="str">
                                      <p:cBhvr>
                                        <p:cTn id="64" dur="1110" fill="hold"/>
                                        <p:tgtEl>
                                          <p:spTgt spid="3055650"/>
                                        </p:tgtEl>
                                        <p:attrNameLst>
                                          <p:attrName>style.visibility</p:attrName>
                                        </p:attrNameLst>
                                      </p:cBhvr>
                                      <p:tavLst>
                                        <p:tav tm="0">
                                          <p:val>
                                            <p:strVal val="hidden"/>
                                          </p:val>
                                        </p:tav>
                                        <p:tav tm="50000">
                                          <p:val>
                                            <p:strVal val="visible"/>
                                          </p:val>
                                        </p:tav>
                                      </p:tavLst>
                                    </p:anim>
                                  </p:childTnLst>
                                </p:cTn>
                              </p:par>
                              <p:par>
                                <p:cTn id="65" presetID="35" presetClass="emph" presetSubtype="0" repeatCount="indefinite" fill="hold" grpId="0" nodeType="withEffect">
                                  <p:stCondLst>
                                    <p:cond delay="0"/>
                                  </p:stCondLst>
                                  <p:childTnLst>
                                    <p:anim calcmode="discrete" valueType="str">
                                      <p:cBhvr>
                                        <p:cTn id="66" dur="2970" fill="hold"/>
                                        <p:tgtEl>
                                          <p:spTgt spid="3055651"/>
                                        </p:tgtEl>
                                        <p:attrNameLst>
                                          <p:attrName>style.visibility</p:attrName>
                                        </p:attrNameLst>
                                      </p:cBhvr>
                                      <p:tavLst>
                                        <p:tav tm="0">
                                          <p:val>
                                            <p:strVal val="hidden"/>
                                          </p:val>
                                        </p:tav>
                                        <p:tav tm="50000">
                                          <p:val>
                                            <p:strVal val="visible"/>
                                          </p:val>
                                        </p:tav>
                                      </p:tavLst>
                                    </p:anim>
                                  </p:childTnLst>
                                </p:cTn>
                              </p:par>
                              <p:par>
                                <p:cTn id="67" presetID="35" presetClass="emph" presetSubtype="0" repeatCount="indefinite" fill="hold" grpId="0" nodeType="withEffect">
                                  <p:stCondLst>
                                    <p:cond delay="0"/>
                                  </p:stCondLst>
                                  <p:childTnLst>
                                    <p:anim calcmode="discrete" valueType="str">
                                      <p:cBhvr>
                                        <p:cTn id="68" dur="20" fill="hold"/>
                                        <p:tgtEl>
                                          <p:spTgt spid="3055652"/>
                                        </p:tgtEl>
                                        <p:attrNameLst>
                                          <p:attrName>style.visibility</p:attrName>
                                        </p:attrNameLst>
                                      </p:cBhvr>
                                      <p:tavLst>
                                        <p:tav tm="0">
                                          <p:val>
                                            <p:strVal val="hidden"/>
                                          </p:val>
                                        </p:tav>
                                        <p:tav tm="50000">
                                          <p:val>
                                            <p:strVal val="visible"/>
                                          </p:val>
                                        </p:tav>
                                      </p:tavLst>
                                    </p:anim>
                                  </p:childTnLst>
                                </p:cTn>
                              </p:par>
                              <p:par>
                                <p:cTn id="69" presetID="35" presetClass="emph" presetSubtype="0" repeatCount="indefinite" fill="hold" grpId="0" nodeType="withEffect">
                                  <p:stCondLst>
                                    <p:cond delay="0"/>
                                  </p:stCondLst>
                                  <p:childTnLst>
                                    <p:anim calcmode="discrete" valueType="str">
                                      <p:cBhvr>
                                        <p:cTn id="70" dur="60" fill="hold"/>
                                        <p:tgtEl>
                                          <p:spTgt spid="3055653"/>
                                        </p:tgtEl>
                                        <p:attrNameLst>
                                          <p:attrName>style.visibility</p:attrName>
                                        </p:attrNameLst>
                                      </p:cBhvr>
                                      <p:tavLst>
                                        <p:tav tm="0">
                                          <p:val>
                                            <p:strVal val="hidden"/>
                                          </p:val>
                                        </p:tav>
                                        <p:tav tm="50000">
                                          <p:val>
                                            <p:strVal val="visible"/>
                                          </p:val>
                                        </p:tav>
                                      </p:tavLst>
                                    </p:anim>
                                  </p:childTnLst>
                                </p:cTn>
                              </p:par>
                              <p:par>
                                <p:cTn id="71" presetID="35" presetClass="emph" presetSubtype="0" repeatCount="indefinite" fill="hold" grpId="0" nodeType="withEffect">
                                  <p:stCondLst>
                                    <p:cond delay="0"/>
                                  </p:stCondLst>
                                  <p:childTnLst>
                                    <p:anim calcmode="discrete" valueType="str">
                                      <p:cBhvr>
                                        <p:cTn id="72" dur="50" fill="hold"/>
                                        <p:tgtEl>
                                          <p:spTgt spid="3055654"/>
                                        </p:tgtEl>
                                        <p:attrNameLst>
                                          <p:attrName>style.visibility</p:attrName>
                                        </p:attrNameLst>
                                      </p:cBhvr>
                                      <p:tavLst>
                                        <p:tav tm="0">
                                          <p:val>
                                            <p:strVal val="hidden"/>
                                          </p:val>
                                        </p:tav>
                                        <p:tav tm="50000">
                                          <p:val>
                                            <p:strVal val="visible"/>
                                          </p:val>
                                        </p:tav>
                                      </p:tavLst>
                                    </p:anim>
                                  </p:childTnLst>
                                </p:cTn>
                              </p:par>
                              <p:par>
                                <p:cTn id="73" presetID="35" presetClass="emph" presetSubtype="0" repeatCount="indefinite" fill="hold" grpId="0" nodeType="withEffect">
                                  <p:stCondLst>
                                    <p:cond delay="0"/>
                                  </p:stCondLst>
                                  <p:childTnLst>
                                    <p:anim calcmode="discrete" valueType="str">
                                      <p:cBhvr>
                                        <p:cTn id="74" dur="50" fill="hold"/>
                                        <p:tgtEl>
                                          <p:spTgt spid="3055655"/>
                                        </p:tgtEl>
                                        <p:attrNameLst>
                                          <p:attrName>style.visibility</p:attrName>
                                        </p:attrNameLst>
                                      </p:cBhvr>
                                      <p:tavLst>
                                        <p:tav tm="0">
                                          <p:val>
                                            <p:strVal val="hidden"/>
                                          </p:val>
                                        </p:tav>
                                        <p:tav tm="50000">
                                          <p:val>
                                            <p:strVal val="visible"/>
                                          </p:val>
                                        </p:tav>
                                      </p:tavLst>
                                    </p:anim>
                                  </p:childTnLst>
                                </p:cTn>
                              </p:par>
                              <p:par>
                                <p:cTn id="75" presetID="35" presetClass="emph" presetSubtype="0" repeatCount="indefinite" fill="hold" grpId="0" nodeType="withEffect">
                                  <p:stCondLst>
                                    <p:cond delay="0"/>
                                  </p:stCondLst>
                                  <p:childTnLst>
                                    <p:anim calcmode="discrete" valueType="str">
                                      <p:cBhvr>
                                        <p:cTn id="76" dur="20" fill="hold"/>
                                        <p:tgtEl>
                                          <p:spTgt spid="3055656"/>
                                        </p:tgtEl>
                                        <p:attrNameLst>
                                          <p:attrName>style.visibility</p:attrName>
                                        </p:attrNameLst>
                                      </p:cBhvr>
                                      <p:tavLst>
                                        <p:tav tm="0">
                                          <p:val>
                                            <p:strVal val="hidden"/>
                                          </p:val>
                                        </p:tav>
                                        <p:tav tm="50000">
                                          <p:val>
                                            <p:strVal val="visible"/>
                                          </p:val>
                                        </p:tav>
                                      </p:tavLst>
                                    </p:anim>
                                  </p:childTnLst>
                                </p:cTn>
                              </p:par>
                              <p:par>
                                <p:cTn id="77" presetID="35" presetClass="emph" presetSubtype="0" repeatCount="indefinite" fill="hold" grpId="0" nodeType="withEffect">
                                  <p:stCondLst>
                                    <p:cond delay="0"/>
                                  </p:stCondLst>
                                  <p:childTnLst>
                                    <p:anim calcmode="discrete" valueType="str">
                                      <p:cBhvr>
                                        <p:cTn id="78" dur="40" fill="hold"/>
                                        <p:tgtEl>
                                          <p:spTgt spid="3055657"/>
                                        </p:tgtEl>
                                        <p:attrNameLst>
                                          <p:attrName>style.visibility</p:attrName>
                                        </p:attrNameLst>
                                      </p:cBhvr>
                                      <p:tavLst>
                                        <p:tav tm="0">
                                          <p:val>
                                            <p:strVal val="hidden"/>
                                          </p:val>
                                        </p:tav>
                                        <p:tav tm="50000">
                                          <p:val>
                                            <p:strVal val="visible"/>
                                          </p:val>
                                        </p:tav>
                                      </p:tavLst>
                                    </p:anim>
                                  </p:childTnLst>
                                </p:cTn>
                              </p:par>
                              <p:par>
                                <p:cTn id="79" presetID="35" presetClass="emph" presetSubtype="0" repeatCount="indefinite" fill="hold" grpId="0" nodeType="withEffect">
                                  <p:stCondLst>
                                    <p:cond delay="0"/>
                                  </p:stCondLst>
                                  <p:childTnLst>
                                    <p:anim calcmode="discrete" valueType="str">
                                      <p:cBhvr>
                                        <p:cTn id="80" dur="50" fill="hold"/>
                                        <p:tgtEl>
                                          <p:spTgt spid="305565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5621" grpId="0" animBg="1"/>
      <p:bldP spid="3055622" grpId="0" animBg="1"/>
      <p:bldP spid="3055623" grpId="0" animBg="1"/>
      <p:bldP spid="3055624" grpId="0" animBg="1"/>
      <p:bldP spid="3055625" grpId="0" animBg="1"/>
      <p:bldP spid="3055626" grpId="0" animBg="1"/>
      <p:bldP spid="3055627" grpId="0" animBg="1"/>
      <p:bldP spid="3055628" grpId="0" animBg="1"/>
      <p:bldP spid="3055629" grpId="0" animBg="1"/>
      <p:bldP spid="3055630" grpId="0" animBg="1"/>
      <p:bldP spid="3055631" grpId="0" animBg="1"/>
      <p:bldP spid="3055632" grpId="0" animBg="1"/>
      <p:bldP spid="3055633" grpId="0" animBg="1"/>
      <p:bldP spid="3055634" grpId="0" animBg="1"/>
      <p:bldP spid="3055635" grpId="0" animBg="1"/>
      <p:bldP spid="3055636" grpId="0" animBg="1"/>
      <p:bldP spid="3055637" grpId="0" animBg="1"/>
      <p:bldP spid="3055638" grpId="0" animBg="1"/>
      <p:bldP spid="3055639" grpId="0" animBg="1"/>
      <p:bldP spid="3055640" grpId="0" animBg="1"/>
      <p:bldP spid="3055641" grpId="0" animBg="1"/>
      <p:bldP spid="3055642" grpId="0" animBg="1"/>
      <p:bldP spid="3055643" grpId="0" animBg="1"/>
      <p:bldP spid="3055644" grpId="0" animBg="1"/>
      <p:bldP spid="3055645" grpId="0" animBg="1"/>
      <p:bldP spid="3055646" grpId="0" animBg="1"/>
      <p:bldP spid="3055647" grpId="0" animBg="1"/>
      <p:bldP spid="3055648" grpId="0" animBg="1"/>
      <p:bldP spid="3055649" grpId="0" animBg="1"/>
      <p:bldP spid="3055650" grpId="0" animBg="1"/>
      <p:bldP spid="3055651" grpId="0" animBg="1"/>
      <p:bldP spid="3055652" grpId="0" animBg="1"/>
      <p:bldP spid="3055653" grpId="0" animBg="1"/>
      <p:bldP spid="3055654" grpId="0" animBg="1"/>
      <p:bldP spid="3055655" grpId="0" animBg="1"/>
      <p:bldP spid="3055656" grpId="0" animBg="1"/>
      <p:bldP spid="3055657" grpId="0" animBg="1"/>
      <p:bldP spid="305565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3.bp.blogspot.com/_Bq5v8T4ediQ/TN10FNBTDTI/AAAAAAAAAz4/Jxa98-zGm3A/s1600/498884main_DF3_Fermi_bubble_art_labels.jpg"/>
          <p:cNvPicPr>
            <a:picLocks noChangeAspect="1" noChangeArrowheads="1"/>
          </p:cNvPicPr>
          <p:nvPr/>
        </p:nvPicPr>
        <p:blipFill>
          <a:blip r:embed="rId2" cstate="print"/>
          <a:srcRect/>
          <a:stretch>
            <a:fillRect/>
          </a:stretch>
        </p:blipFill>
        <p:spPr bwMode="auto">
          <a:xfrm>
            <a:off x="762000" y="1905000"/>
            <a:ext cx="7848600" cy="4414838"/>
          </a:xfrm>
          <a:prstGeom prst="rect">
            <a:avLst/>
          </a:prstGeom>
          <a:noFill/>
        </p:spPr>
      </p:pic>
      <p:sp>
        <p:nvSpPr>
          <p:cNvPr id="5" name="Rectangle 2"/>
          <p:cNvSpPr>
            <a:spLocks noGrp="1" noChangeArrowheads="1"/>
          </p:cNvSpPr>
          <p:nvPr>
            <p:ph type="title"/>
          </p:nvPr>
        </p:nvSpPr>
        <p:spPr>
          <a:xfrm>
            <a:off x="457200" y="228600"/>
            <a:ext cx="8229600" cy="1143000"/>
          </a:xfrm>
        </p:spPr>
        <p:txBody>
          <a:bodyPr/>
          <a:lstStyle/>
          <a:p>
            <a:r>
              <a:rPr lang="en-US" dirty="0" smtClean="0">
                <a:solidFill>
                  <a:srgbClr val="FFFFFF"/>
                </a:solidFill>
              </a:rPr>
              <a:t>Gamma Ray Bubble at the center of the Milky Way</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57200" y="76200"/>
            <a:ext cx="82296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rgbClr val="FFFFFF"/>
                </a:solidFill>
                <a:effectLst/>
                <a:uLnTx/>
                <a:uFillTx/>
                <a:latin typeface="Tahoma" pitchFamily="34" charset="0"/>
                <a:ea typeface="Tahoma" pitchFamily="34" charset="0"/>
                <a:cs typeface="Tahoma" pitchFamily="34" charset="0"/>
              </a:rPr>
              <a:t>Thunderstorms create antimatter!</a:t>
            </a:r>
            <a:endParaRPr kumimoji="0" lang="en-US" sz="4400" b="0" i="0" u="none" strike="noStrike" kern="1200" cap="none" spc="0" normalizeH="0" baseline="0" noProof="0" dirty="0">
              <a:ln>
                <a:noFill/>
              </a:ln>
              <a:solidFill>
                <a:srgbClr val="FFFFFF"/>
              </a:solidFill>
              <a:effectLst/>
              <a:uLnTx/>
              <a:uFillTx/>
              <a:latin typeface="Tahoma" pitchFamily="34" charset="0"/>
              <a:ea typeface="Tahoma" pitchFamily="34" charset="0"/>
              <a:cs typeface="Tahoma" pitchFamily="34" charset="0"/>
            </a:endParaRPr>
          </a:p>
        </p:txBody>
      </p:sp>
      <p:pic>
        <p:nvPicPr>
          <p:cNvPr id="47108" name="Picture 4" descr="http://science.nasa.gov/media/medialibrary/2011/01/11/how_strip.jpg/image_full"/>
          <p:cNvPicPr>
            <a:picLocks noChangeAspect="1" noChangeArrowheads="1"/>
          </p:cNvPicPr>
          <p:nvPr/>
        </p:nvPicPr>
        <p:blipFill>
          <a:blip r:embed="rId2" cstate="print"/>
          <a:srcRect b="49"/>
          <a:stretch>
            <a:fillRect/>
          </a:stretch>
        </p:blipFill>
        <p:spPr bwMode="auto">
          <a:xfrm>
            <a:off x="381000" y="1676400"/>
            <a:ext cx="8309455" cy="49530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57200" y="304800"/>
            <a:ext cx="82296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400" dirty="0" smtClean="0">
                <a:solidFill>
                  <a:srgbClr val="FFFFFF"/>
                </a:solidFill>
                <a:latin typeface="Tahoma" pitchFamily="34" charset="0"/>
                <a:ea typeface="Tahoma" pitchFamily="34" charset="0"/>
                <a:cs typeface="Tahoma" pitchFamily="34" charset="0"/>
              </a:rPr>
              <a:t>The speed of energy </a:t>
            </a:r>
            <a:endParaRPr kumimoji="0" lang="en-US" sz="4400" b="0" i="0" u="none" strike="noStrike" kern="1200" cap="none" spc="0" normalizeH="0" baseline="0" noProof="0" dirty="0">
              <a:ln>
                <a:noFill/>
              </a:ln>
              <a:solidFill>
                <a:srgbClr val="FFFFFF"/>
              </a:solidFill>
              <a:effectLst/>
              <a:uLnTx/>
              <a:uFillTx/>
              <a:latin typeface="Tahoma" pitchFamily="34" charset="0"/>
              <a:ea typeface="Tahoma" pitchFamily="34" charset="0"/>
              <a:cs typeface="Tahoma" pitchFamily="34" charset="0"/>
            </a:endParaRPr>
          </a:p>
        </p:txBody>
      </p:sp>
      <p:pic>
        <p:nvPicPr>
          <p:cNvPr id="49154" name="Picture 2" descr="http://www.nasa.gov/images/content/398056main_einsteins_comic_226.jpg"/>
          <p:cNvPicPr>
            <a:picLocks noChangeAspect="1" noChangeArrowheads="1"/>
          </p:cNvPicPr>
          <p:nvPr/>
        </p:nvPicPr>
        <p:blipFill>
          <a:blip r:embed="rId2" cstate="print"/>
          <a:srcRect/>
          <a:stretch>
            <a:fillRect/>
          </a:stretch>
        </p:blipFill>
        <p:spPr bwMode="auto">
          <a:xfrm>
            <a:off x="4267200" y="2133600"/>
            <a:ext cx="4355948" cy="3276600"/>
          </a:xfrm>
          <a:prstGeom prst="rect">
            <a:avLst/>
          </a:prstGeom>
          <a:noFill/>
        </p:spPr>
      </p:pic>
      <p:pic>
        <p:nvPicPr>
          <p:cNvPr id="49156" name="Picture 4" descr="http://www.spacetelescope.org/static/archives/images/screen/heic0515a.jpg"/>
          <p:cNvPicPr>
            <a:picLocks noChangeAspect="1" noChangeArrowheads="1"/>
          </p:cNvPicPr>
          <p:nvPr/>
        </p:nvPicPr>
        <p:blipFill>
          <a:blip r:embed="rId3" cstate="print"/>
          <a:srcRect/>
          <a:stretch>
            <a:fillRect/>
          </a:stretch>
        </p:blipFill>
        <p:spPr bwMode="auto">
          <a:xfrm>
            <a:off x="762000" y="1981200"/>
            <a:ext cx="2422525" cy="2422525"/>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63" name="Rectangle 3"/>
          <p:cNvSpPr>
            <a:spLocks noGrp="1" noChangeArrowheads="1"/>
          </p:cNvSpPr>
          <p:nvPr>
            <p:ph type="body" idx="1"/>
          </p:nvPr>
        </p:nvSpPr>
        <p:spPr>
          <a:xfrm>
            <a:off x="457200" y="1600200"/>
            <a:ext cx="8142288" cy="5562600"/>
          </a:xfrm>
        </p:spPr>
        <p:txBody>
          <a:bodyPr/>
          <a:lstStyle/>
          <a:p>
            <a:pPr>
              <a:lnSpc>
                <a:spcPct val="90000"/>
              </a:lnSpc>
            </a:pPr>
            <a:r>
              <a:rPr lang="en-US" sz="2400" dirty="0"/>
              <a:t>We have only scratched the surface of what the Fermi Gamma-ray Space Telescope can do.</a:t>
            </a:r>
          </a:p>
          <a:p>
            <a:pPr lvl="1">
              <a:lnSpc>
                <a:spcPct val="90000"/>
              </a:lnSpc>
            </a:pPr>
            <a:r>
              <a:rPr lang="en-US" sz="2400" dirty="0"/>
              <a:t>The gamma-ray sky is changing every day, so there is always something new to learn about the extreme Universe.</a:t>
            </a:r>
          </a:p>
          <a:p>
            <a:pPr lvl="1">
              <a:lnSpc>
                <a:spcPct val="90000"/>
              </a:lnSpc>
            </a:pPr>
            <a:endParaRPr lang="en-US" sz="1000" dirty="0"/>
          </a:p>
          <a:p>
            <a:pPr>
              <a:lnSpc>
                <a:spcPct val="90000"/>
              </a:lnSpc>
            </a:pPr>
            <a:r>
              <a:rPr lang="en-US" sz="2400" dirty="0">
                <a:solidFill>
                  <a:srgbClr val="C60209"/>
                </a:solidFill>
              </a:rPr>
              <a:t>Some results from both the GBM and the LAT are starting to be made public through the Fermi Science Support </a:t>
            </a:r>
            <a:r>
              <a:rPr lang="en-US" sz="2400" dirty="0" smtClean="0">
                <a:solidFill>
                  <a:srgbClr val="C60209"/>
                </a:solidFill>
              </a:rPr>
              <a:t>Center.</a:t>
            </a:r>
            <a:endParaRPr lang="en-US" sz="2400" dirty="0"/>
          </a:p>
          <a:p>
            <a:pPr>
              <a:lnSpc>
                <a:spcPct val="90000"/>
              </a:lnSpc>
            </a:pPr>
            <a:endParaRPr lang="en-US" sz="1200" dirty="0"/>
          </a:p>
          <a:p>
            <a:pPr>
              <a:lnSpc>
                <a:spcPct val="90000"/>
              </a:lnSpc>
            </a:pPr>
            <a:r>
              <a:rPr lang="en-US" sz="2400" dirty="0"/>
              <a:t>Fermi science teams are cooperating with many other missions and observatories to maximize the scientific return. </a:t>
            </a:r>
          </a:p>
          <a:p>
            <a:pPr>
              <a:lnSpc>
                <a:spcPct val="90000"/>
              </a:lnSpc>
            </a:pPr>
            <a:endParaRPr lang="en-US" sz="1200" dirty="0"/>
          </a:p>
          <a:p>
            <a:pPr>
              <a:lnSpc>
                <a:spcPct val="90000"/>
              </a:lnSpc>
            </a:pPr>
            <a:r>
              <a:rPr lang="en-US" sz="2400" dirty="0">
                <a:solidFill>
                  <a:srgbClr val="C60209"/>
                </a:solidFill>
              </a:rPr>
              <a:t>Follow the latest news at the Project Scientist’s blog, </a:t>
            </a:r>
            <a:r>
              <a:rPr lang="en-US" dirty="0">
                <a:solidFill>
                  <a:srgbClr val="C60209"/>
                </a:solidFill>
              </a:rPr>
              <a:t>http://blogs.nasa.gov/cm/blog/GLAST</a:t>
            </a:r>
          </a:p>
        </p:txBody>
      </p:sp>
      <p:sp>
        <p:nvSpPr>
          <p:cNvPr id="3010562" name="Rectangle 2"/>
          <p:cNvSpPr>
            <a:spLocks noGrp="1" noChangeArrowheads="1"/>
          </p:cNvSpPr>
          <p:nvPr>
            <p:ph type="title"/>
          </p:nvPr>
        </p:nvSpPr>
        <p:spPr>
          <a:xfrm>
            <a:off x="457200" y="228600"/>
            <a:ext cx="8229600" cy="1143000"/>
          </a:xfrm>
        </p:spPr>
        <p:txBody>
          <a:bodyPr/>
          <a:lstStyle/>
          <a:p>
            <a:r>
              <a:rPr lang="en-US" dirty="0">
                <a:solidFill>
                  <a:srgbClr val="FFFFFF"/>
                </a:solidFill>
              </a:rPr>
              <a:t>What Next for Fermi?</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0" name="Picture 10" descr="j0386688"/>
          <p:cNvPicPr>
            <a:picLocks noGrp="1" noChangeAspect="1" noChangeArrowheads="1"/>
          </p:cNvPicPr>
          <p:nvPr>
            <p:ph sz="half" idx="2"/>
          </p:nvPr>
        </p:nvPicPr>
        <p:blipFill>
          <a:blip r:embed="rId3" cstate="print"/>
          <a:srcRect/>
          <a:stretch>
            <a:fillRect/>
          </a:stretch>
        </p:blipFill>
        <p:spPr>
          <a:xfrm>
            <a:off x="5105400" y="2362200"/>
            <a:ext cx="3657600" cy="2609850"/>
          </a:xfrm>
          <a:noFill/>
          <a:ln/>
        </p:spPr>
      </p:pic>
      <p:sp>
        <p:nvSpPr>
          <p:cNvPr id="61442" name="Rectangle 2"/>
          <p:cNvSpPr>
            <a:spLocks noGrp="1" noChangeArrowheads="1"/>
          </p:cNvSpPr>
          <p:nvPr>
            <p:ph type="title"/>
          </p:nvPr>
        </p:nvSpPr>
        <p:spPr/>
        <p:txBody>
          <a:bodyPr/>
          <a:lstStyle/>
          <a:p>
            <a:r>
              <a:rPr lang="en-US" dirty="0">
                <a:solidFill>
                  <a:srgbClr val="FFFFFF"/>
                </a:solidFill>
              </a:rPr>
              <a:t>How Do We Know</a:t>
            </a:r>
          </a:p>
        </p:txBody>
      </p:sp>
      <p:sp>
        <p:nvSpPr>
          <p:cNvPr id="61443" name="Rectangle 3"/>
          <p:cNvSpPr>
            <a:spLocks noGrp="1" noChangeArrowheads="1"/>
          </p:cNvSpPr>
          <p:nvPr>
            <p:ph type="body" sz="half" idx="1"/>
          </p:nvPr>
        </p:nvSpPr>
        <p:spPr>
          <a:xfrm>
            <a:off x="1066800" y="2133600"/>
            <a:ext cx="4267200" cy="4114800"/>
          </a:xfrm>
          <a:noFill/>
        </p:spPr>
        <p:txBody>
          <a:bodyPr/>
          <a:lstStyle/>
          <a:p>
            <a:r>
              <a:rPr lang="en-US" sz="2400"/>
              <a:t>Scientists studied those waves and noticed that they had rules.</a:t>
            </a:r>
          </a:p>
          <a:p>
            <a:r>
              <a:rPr lang="en-US" sz="2400"/>
              <a:t>They noticed that in any one type of energy, the space between the top of one loop to the top of the next loop was always the same.</a:t>
            </a:r>
          </a:p>
          <a:p>
            <a:r>
              <a:rPr lang="en-US" sz="2400"/>
              <a:t>They called that space </a:t>
            </a:r>
            <a:r>
              <a:rPr lang="en-US" sz="2400">
                <a:solidFill>
                  <a:srgbClr val="FF0000"/>
                </a:solidFill>
              </a:rPr>
              <a:t>wavelength</a:t>
            </a:r>
          </a:p>
          <a:p>
            <a:endParaRPr lang="en-US" sz="2400"/>
          </a:p>
        </p:txBody>
      </p:sp>
      <p:sp>
        <p:nvSpPr>
          <p:cNvPr id="61452" name="Line 12"/>
          <p:cNvSpPr>
            <a:spLocks noChangeShapeType="1"/>
          </p:cNvSpPr>
          <p:nvPr/>
        </p:nvSpPr>
        <p:spPr bwMode="auto">
          <a:xfrm>
            <a:off x="6172200" y="2667000"/>
            <a:ext cx="304800" cy="152400"/>
          </a:xfrm>
          <a:prstGeom prst="line">
            <a:avLst/>
          </a:prstGeom>
          <a:noFill/>
          <a:ln w="76200">
            <a:solidFill>
              <a:srgbClr val="FF0000"/>
            </a:solidFill>
            <a:round/>
            <a:headEnd type="oval" w="med" len="med"/>
            <a:tailEnd type="oval" w="med" len="med"/>
          </a:ln>
          <a:effectLst/>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descr="j0386688"/>
          <p:cNvPicPr>
            <a:picLocks noGrp="1" noChangeAspect="1" noChangeArrowheads="1"/>
          </p:cNvPicPr>
          <p:nvPr>
            <p:ph sz="half" idx="2"/>
          </p:nvPr>
        </p:nvPicPr>
        <p:blipFill>
          <a:blip r:embed="rId3" cstate="print"/>
          <a:srcRect/>
          <a:stretch>
            <a:fillRect/>
          </a:stretch>
        </p:blipFill>
        <p:spPr>
          <a:xfrm>
            <a:off x="5105400" y="2362200"/>
            <a:ext cx="3657600" cy="2609850"/>
          </a:xfrm>
          <a:noFill/>
          <a:ln/>
        </p:spPr>
      </p:pic>
      <p:sp>
        <p:nvSpPr>
          <p:cNvPr id="63490" name="Rectangle 2"/>
          <p:cNvSpPr>
            <a:spLocks noGrp="1" noChangeArrowheads="1"/>
          </p:cNvSpPr>
          <p:nvPr>
            <p:ph type="title"/>
          </p:nvPr>
        </p:nvSpPr>
        <p:spPr/>
        <p:txBody>
          <a:bodyPr/>
          <a:lstStyle/>
          <a:p>
            <a:r>
              <a:rPr lang="en-US" dirty="0">
                <a:solidFill>
                  <a:srgbClr val="FFFFFF"/>
                </a:solidFill>
              </a:rPr>
              <a:t>How Do We Know</a:t>
            </a:r>
          </a:p>
        </p:txBody>
      </p:sp>
      <p:sp>
        <p:nvSpPr>
          <p:cNvPr id="63491" name="Rectangle 3"/>
          <p:cNvSpPr>
            <a:spLocks noGrp="1" noChangeArrowheads="1"/>
          </p:cNvSpPr>
          <p:nvPr>
            <p:ph type="body" sz="half" idx="1"/>
          </p:nvPr>
        </p:nvSpPr>
        <p:spPr>
          <a:xfrm>
            <a:off x="1066800" y="2133600"/>
            <a:ext cx="4267200" cy="4114800"/>
          </a:xfrm>
          <a:noFill/>
        </p:spPr>
        <p:txBody>
          <a:bodyPr/>
          <a:lstStyle/>
          <a:p>
            <a:r>
              <a:rPr lang="en-US" sz="2800"/>
              <a:t>Scientist also noticed that every different kind of energy had a different </a:t>
            </a:r>
            <a:r>
              <a:rPr lang="en-US" sz="2800">
                <a:solidFill>
                  <a:srgbClr val="FF0000"/>
                </a:solidFill>
              </a:rPr>
              <a:t>wavelength</a:t>
            </a:r>
          </a:p>
          <a:p>
            <a:r>
              <a:rPr lang="en-US" sz="2800"/>
              <a:t>Because of this, scientist now had a way to tell different kinds of energy apart.</a:t>
            </a:r>
          </a:p>
          <a:p>
            <a:endParaRPr lang="en-US" sz="2800"/>
          </a:p>
        </p:txBody>
      </p:sp>
      <p:sp>
        <p:nvSpPr>
          <p:cNvPr id="63493" name="Line 5"/>
          <p:cNvSpPr>
            <a:spLocks noChangeShapeType="1"/>
          </p:cNvSpPr>
          <p:nvPr/>
        </p:nvSpPr>
        <p:spPr bwMode="auto">
          <a:xfrm>
            <a:off x="6172200" y="2667000"/>
            <a:ext cx="304800" cy="152400"/>
          </a:xfrm>
          <a:prstGeom prst="line">
            <a:avLst/>
          </a:prstGeom>
          <a:noFill/>
          <a:ln w="76200">
            <a:solidFill>
              <a:srgbClr val="FF0000"/>
            </a:solidFill>
            <a:round/>
            <a:headEnd type="oval" w="med" len="med"/>
            <a:tailEnd type="oval" w="med" len="med"/>
          </a:ln>
          <a:effectLst/>
        </p:spPr>
        <p:txBody>
          <a:bodyPr/>
          <a:lstStyle/>
          <a:p>
            <a:endParaRPr lang="en-US"/>
          </a:p>
        </p:txBody>
      </p:sp>
      <p:sp>
        <p:nvSpPr>
          <p:cNvPr id="63494" name="Line 6"/>
          <p:cNvSpPr>
            <a:spLocks noChangeShapeType="1"/>
          </p:cNvSpPr>
          <p:nvPr/>
        </p:nvSpPr>
        <p:spPr bwMode="auto">
          <a:xfrm>
            <a:off x="6477000" y="2819400"/>
            <a:ext cx="304800" cy="152400"/>
          </a:xfrm>
          <a:prstGeom prst="line">
            <a:avLst/>
          </a:prstGeom>
          <a:noFill/>
          <a:ln w="76200">
            <a:solidFill>
              <a:srgbClr val="FF0000"/>
            </a:solidFill>
            <a:round/>
            <a:headEnd type="oval" w="med" len="med"/>
            <a:tailEnd type="oval" w="med" len="med"/>
          </a:ln>
          <a:effectLst/>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j0386688"/>
          <p:cNvPicPr>
            <a:picLocks noGrp="1" noChangeAspect="1" noChangeArrowheads="1"/>
          </p:cNvPicPr>
          <p:nvPr>
            <p:ph sz="half" idx="2"/>
          </p:nvPr>
        </p:nvPicPr>
        <p:blipFill>
          <a:blip r:embed="rId3" cstate="print"/>
          <a:srcRect/>
          <a:stretch>
            <a:fillRect/>
          </a:stretch>
        </p:blipFill>
        <p:spPr>
          <a:xfrm>
            <a:off x="5715000" y="2362200"/>
            <a:ext cx="3657600" cy="2609850"/>
          </a:xfrm>
          <a:noFill/>
          <a:ln/>
        </p:spPr>
      </p:pic>
      <p:sp>
        <p:nvSpPr>
          <p:cNvPr id="73731" name="Rectangle 3"/>
          <p:cNvSpPr>
            <a:spLocks noGrp="1" noChangeArrowheads="1"/>
          </p:cNvSpPr>
          <p:nvPr>
            <p:ph type="title"/>
          </p:nvPr>
        </p:nvSpPr>
        <p:spPr/>
        <p:txBody>
          <a:bodyPr/>
          <a:lstStyle/>
          <a:p>
            <a:r>
              <a:rPr lang="en-US" dirty="0">
                <a:solidFill>
                  <a:srgbClr val="FFFFFF"/>
                </a:solidFill>
              </a:rPr>
              <a:t>How Do We Know</a:t>
            </a:r>
          </a:p>
        </p:txBody>
      </p:sp>
      <p:sp>
        <p:nvSpPr>
          <p:cNvPr id="73732" name="Rectangle 4"/>
          <p:cNvSpPr>
            <a:spLocks noGrp="1" noChangeArrowheads="1"/>
          </p:cNvSpPr>
          <p:nvPr>
            <p:ph type="body" sz="half" idx="1"/>
          </p:nvPr>
        </p:nvSpPr>
        <p:spPr>
          <a:xfrm>
            <a:off x="1066800" y="1524000"/>
            <a:ext cx="4953000" cy="4114800"/>
          </a:xfrm>
          <a:noFill/>
        </p:spPr>
        <p:txBody>
          <a:bodyPr/>
          <a:lstStyle/>
          <a:p>
            <a:r>
              <a:rPr lang="en-US" sz="2400"/>
              <a:t>Because each wavelength was exactly the same as the next, scientist discovered that each kind of energy moved a different amount of waves through a specific space in a specific time.</a:t>
            </a:r>
          </a:p>
          <a:p>
            <a:r>
              <a:rPr lang="en-US" sz="2400"/>
              <a:t>Because of this, scientist now discovered you could tell what kind of energy you had by counting the amount of waves that went by in a set amount of time.  They called this measurement </a:t>
            </a:r>
            <a:r>
              <a:rPr lang="en-US" sz="2400">
                <a:solidFill>
                  <a:srgbClr val="FF0000"/>
                </a:solidFill>
              </a:rPr>
              <a:t>frequency</a:t>
            </a:r>
            <a:r>
              <a:rPr lang="en-US" sz="2400"/>
              <a:t>.</a:t>
            </a:r>
          </a:p>
          <a:p>
            <a:endParaRPr lang="en-US" sz="2400"/>
          </a:p>
        </p:txBody>
      </p:sp>
      <p:sp>
        <p:nvSpPr>
          <p:cNvPr id="73733" name="Line 5"/>
          <p:cNvSpPr>
            <a:spLocks noChangeShapeType="1"/>
          </p:cNvSpPr>
          <p:nvPr/>
        </p:nvSpPr>
        <p:spPr bwMode="auto">
          <a:xfrm>
            <a:off x="6781800" y="2667000"/>
            <a:ext cx="304800" cy="152400"/>
          </a:xfrm>
          <a:prstGeom prst="line">
            <a:avLst/>
          </a:prstGeom>
          <a:noFill/>
          <a:ln w="76200">
            <a:solidFill>
              <a:srgbClr val="FF0000"/>
            </a:solidFill>
            <a:round/>
            <a:headEnd type="oval" w="med" len="med"/>
            <a:tailEnd type="oval" w="med" len="med"/>
          </a:ln>
          <a:effectLst/>
        </p:spPr>
        <p:txBody>
          <a:bodyPr/>
          <a:lstStyle/>
          <a:p>
            <a:endParaRPr lang="en-US"/>
          </a:p>
        </p:txBody>
      </p:sp>
      <p:sp>
        <p:nvSpPr>
          <p:cNvPr id="73734" name="Line 6"/>
          <p:cNvSpPr>
            <a:spLocks noChangeShapeType="1"/>
          </p:cNvSpPr>
          <p:nvPr/>
        </p:nvSpPr>
        <p:spPr bwMode="auto">
          <a:xfrm>
            <a:off x="7086600" y="2819400"/>
            <a:ext cx="304800" cy="152400"/>
          </a:xfrm>
          <a:prstGeom prst="line">
            <a:avLst/>
          </a:prstGeom>
          <a:noFill/>
          <a:ln w="76200">
            <a:solidFill>
              <a:srgbClr val="FF0000"/>
            </a:solidFill>
            <a:round/>
            <a:headEnd type="oval" w="med" len="med"/>
            <a:tailEnd type="oval" w="med" len="med"/>
          </a:ln>
          <a:effectLst/>
        </p:spPr>
        <p:txBody>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ems"/>
          <p:cNvPicPr>
            <a:picLocks noChangeAspect="1" noChangeArrowheads="1" noCrop="1"/>
          </p:cNvPicPr>
          <p:nvPr/>
        </p:nvPicPr>
        <p:blipFill>
          <a:blip r:embed="rId3" cstate="print"/>
          <a:srcRect/>
          <a:stretch>
            <a:fillRect/>
          </a:stretch>
        </p:blipFill>
        <p:spPr bwMode="auto">
          <a:xfrm>
            <a:off x="5029200" y="1676400"/>
            <a:ext cx="2571750" cy="2857500"/>
          </a:xfrm>
          <a:prstGeom prst="rect">
            <a:avLst/>
          </a:prstGeom>
          <a:noFill/>
        </p:spPr>
      </p:pic>
      <p:sp>
        <p:nvSpPr>
          <p:cNvPr id="126979" name="Rectangle 3"/>
          <p:cNvSpPr>
            <a:spLocks noGrp="1" noChangeArrowheads="1"/>
          </p:cNvSpPr>
          <p:nvPr>
            <p:ph type="title"/>
          </p:nvPr>
        </p:nvSpPr>
        <p:spPr>
          <a:xfrm>
            <a:off x="2209800" y="228600"/>
            <a:ext cx="6553200" cy="1143000"/>
          </a:xfrm>
        </p:spPr>
        <p:txBody>
          <a:bodyPr/>
          <a:lstStyle/>
          <a:p>
            <a:r>
              <a:rPr lang="en-US" sz="4000" dirty="0">
                <a:solidFill>
                  <a:srgbClr val="FFFFFF"/>
                </a:solidFill>
              </a:rPr>
              <a:t>What does the EMS tell us?</a:t>
            </a:r>
            <a:br>
              <a:rPr lang="en-US" sz="4000" dirty="0">
                <a:solidFill>
                  <a:srgbClr val="FFFFFF"/>
                </a:solidFill>
              </a:rPr>
            </a:br>
            <a:r>
              <a:rPr lang="en-US" sz="2000" dirty="0">
                <a:solidFill>
                  <a:srgbClr val="FFFFFF"/>
                </a:solidFill>
              </a:rPr>
              <a:t>(Electromagnetic Spectrum)</a:t>
            </a:r>
          </a:p>
        </p:txBody>
      </p:sp>
      <p:sp>
        <p:nvSpPr>
          <p:cNvPr id="126980" name="Rectangle 4"/>
          <p:cNvSpPr>
            <a:spLocks noGrp="1" noChangeArrowheads="1"/>
          </p:cNvSpPr>
          <p:nvPr>
            <p:ph type="body" sz="half" idx="1"/>
          </p:nvPr>
        </p:nvSpPr>
        <p:spPr>
          <a:xfrm>
            <a:off x="901700" y="1981200"/>
            <a:ext cx="3810000" cy="4114800"/>
          </a:xfrm>
        </p:spPr>
        <p:txBody>
          <a:bodyPr/>
          <a:lstStyle/>
          <a:p>
            <a:pPr>
              <a:lnSpc>
                <a:spcPct val="90000"/>
              </a:lnSpc>
            </a:pPr>
            <a:r>
              <a:rPr lang="en-US" sz="2400"/>
              <a:t>Transports energy</a:t>
            </a:r>
          </a:p>
          <a:p>
            <a:pPr>
              <a:lnSpc>
                <a:spcPct val="90000"/>
              </a:lnSpc>
            </a:pPr>
            <a:r>
              <a:rPr lang="en-US" sz="2400"/>
              <a:t> Electric and magnetic fields oscillate: that’s the “wave”</a:t>
            </a:r>
          </a:p>
          <a:p>
            <a:pPr>
              <a:lnSpc>
                <a:spcPct val="90000"/>
              </a:lnSpc>
            </a:pPr>
            <a:r>
              <a:rPr lang="en-US" sz="2400"/>
              <a:t> Moves at speed of light, 3 x 10</a:t>
            </a:r>
            <a:r>
              <a:rPr lang="en-US" sz="2400" baseline="30000"/>
              <a:t>8</a:t>
            </a:r>
            <a:r>
              <a:rPr lang="en-US" sz="2400"/>
              <a:t> m/s</a:t>
            </a:r>
          </a:p>
          <a:p>
            <a:pPr>
              <a:lnSpc>
                <a:spcPct val="90000"/>
              </a:lnSpc>
            </a:pPr>
            <a:r>
              <a:rPr lang="en-US" sz="2400"/>
              <a:t> Wavelength, frequency, energy all related</a:t>
            </a:r>
          </a:p>
          <a:p>
            <a:pPr>
              <a:lnSpc>
                <a:spcPct val="90000"/>
              </a:lnSpc>
            </a:pPr>
            <a:r>
              <a:rPr lang="en-US" sz="2400"/>
              <a:t> Type of radiation (usually) depends on energy/temperature of object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P101971720_template">
  <a:themeElements>
    <a:clrScheme name="moon">
      <a:dk1>
        <a:srgbClr val="000000"/>
      </a:dk1>
      <a:lt1>
        <a:srgbClr val="000000"/>
      </a:lt1>
      <a:dk2>
        <a:srgbClr val="1F497D"/>
      </a:dk2>
      <a:lt2>
        <a:srgbClr val="324161"/>
      </a:lt2>
      <a:accent1>
        <a:srgbClr val="BED6EF"/>
      </a:accent1>
      <a:accent2>
        <a:srgbClr val="8B591E"/>
      </a:accent2>
      <a:accent3>
        <a:srgbClr val="000000"/>
      </a:accent3>
      <a:accent4>
        <a:srgbClr val="8064A2"/>
      </a:accent4>
      <a:accent5>
        <a:srgbClr val="4BACC6"/>
      </a:accent5>
      <a:accent6>
        <a:srgbClr val="F79646"/>
      </a:accent6>
      <a:hlink>
        <a:srgbClr val="707070"/>
      </a:hlink>
      <a:folHlink>
        <a:srgbClr val="5C2C0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FC8E1AB-FD60-437F-BC9E-5E79A06ECF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TP101971720_template</Template>
  <TotalTime>2262</TotalTime>
  <Words>2704</Words>
  <Application>Microsoft Office PowerPoint</Application>
  <PresentationFormat>On-screen Show (4:3)</PresentationFormat>
  <Paragraphs>420</Paragraphs>
  <Slides>55</Slides>
  <Notes>36</Notes>
  <HiddenSlides>0</HiddenSlides>
  <MMClips>1</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TP101971720_template</vt:lpstr>
      <vt:lpstr>Slide 1</vt:lpstr>
      <vt:lpstr>How to start?</vt:lpstr>
      <vt:lpstr>Catch a Ray </vt:lpstr>
      <vt:lpstr>Light as Waves </vt:lpstr>
      <vt:lpstr>How Do We Know</vt:lpstr>
      <vt:lpstr>How Do We Know</vt:lpstr>
      <vt:lpstr>How Do We Know</vt:lpstr>
      <vt:lpstr>How Do We Know</vt:lpstr>
      <vt:lpstr>What does the EMS tell us? (Electromagnetic Spectrum)</vt:lpstr>
      <vt:lpstr>How Do We Know?</vt:lpstr>
      <vt:lpstr>How Do We Know</vt:lpstr>
      <vt:lpstr>How Do We Know</vt:lpstr>
      <vt:lpstr>How Do We Know</vt:lpstr>
      <vt:lpstr>How Do We Know</vt:lpstr>
      <vt:lpstr>How Do We Know</vt:lpstr>
      <vt:lpstr>How Do We Know</vt:lpstr>
      <vt:lpstr>How Do We Know</vt:lpstr>
      <vt:lpstr>How Do We Know</vt:lpstr>
      <vt:lpstr>Slide 19</vt:lpstr>
      <vt:lpstr>How Do We Know?</vt:lpstr>
      <vt:lpstr>How Do We Know?</vt:lpstr>
      <vt:lpstr>How Do We Know?</vt:lpstr>
      <vt:lpstr>How Do We Know?</vt:lpstr>
      <vt:lpstr>How Do We Know?</vt:lpstr>
      <vt:lpstr>Slide 25</vt:lpstr>
      <vt:lpstr>M45 – The Pleiades Cluster</vt:lpstr>
      <vt:lpstr>Multi-wavelength Crab Nebula</vt:lpstr>
      <vt:lpstr>M51 – The Whirlpool Galaxy</vt:lpstr>
      <vt:lpstr>Slide 29</vt:lpstr>
      <vt:lpstr>Slide 30</vt:lpstr>
      <vt:lpstr>How Big?</vt:lpstr>
      <vt:lpstr>How Far?</vt:lpstr>
      <vt:lpstr>How Old?</vt:lpstr>
      <vt:lpstr>Shields and Detectors</vt:lpstr>
      <vt:lpstr>Shields and Detectors</vt:lpstr>
      <vt:lpstr>Shields and Detectors</vt:lpstr>
      <vt:lpstr>Assessment </vt:lpstr>
      <vt:lpstr>Assessment </vt:lpstr>
      <vt:lpstr>Slide 39</vt:lpstr>
      <vt:lpstr>Launch!</vt:lpstr>
      <vt:lpstr>Launch!</vt:lpstr>
      <vt:lpstr>The Observatory</vt:lpstr>
      <vt:lpstr>GBM Collaboration</vt:lpstr>
      <vt:lpstr>GBM Instrument Design:  Major Components</vt:lpstr>
      <vt:lpstr>LAT Collaboration</vt:lpstr>
      <vt:lpstr>What Makes Fermi Special?</vt:lpstr>
      <vt:lpstr>Large Area Telescope First Light!</vt:lpstr>
      <vt:lpstr>Many More Sources Expected</vt:lpstr>
      <vt:lpstr>Slide 49</vt:lpstr>
      <vt:lpstr>Slide 50</vt:lpstr>
      <vt:lpstr>The Pulsing Sky</vt:lpstr>
      <vt:lpstr>Gamma Ray Bubble at the center of the Milky Way</vt:lpstr>
      <vt:lpstr>Slide 53</vt:lpstr>
      <vt:lpstr>Slide 54</vt:lpstr>
      <vt:lpstr>What Next for Fermi?</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Linda L. Smith</dc:creator>
  <cp:lastModifiedBy>Linda L. Smith</cp:lastModifiedBy>
  <cp:revision>17</cp:revision>
  <dcterms:created xsi:type="dcterms:W3CDTF">2011-07-08T15:09:27Z</dcterms:created>
  <dcterms:modified xsi:type="dcterms:W3CDTF">2011-11-21T22:56:22Z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TC019717219991</vt:lpwstr>
  </property>
</Properties>
</file>